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94" r:id="rId4"/>
    <p:sldId id="282" r:id="rId5"/>
    <p:sldId id="286" r:id="rId6"/>
    <p:sldId id="285" r:id="rId7"/>
    <p:sldId id="261" r:id="rId8"/>
    <p:sldId id="295" r:id="rId9"/>
    <p:sldId id="296" r:id="rId10"/>
    <p:sldId id="297" r:id="rId11"/>
    <p:sldId id="287" r:id="rId12"/>
    <p:sldId id="288" r:id="rId13"/>
    <p:sldId id="291" r:id="rId14"/>
    <p:sldId id="289" r:id="rId15"/>
    <p:sldId id="290" r:id="rId16"/>
    <p:sldId id="292" r:id="rId17"/>
    <p:sldId id="284" r:id="rId18"/>
    <p:sldId id="293" r:id="rId19"/>
    <p:sldId id="281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208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B82F56-89B1-4E90-84E8-65A3951A1866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Выпускная квалификационная работа</a:t>
            </a:r>
            <a:br>
              <a:rPr lang="ru-RU" sz="3200" dirty="0"/>
            </a:br>
            <a:r>
              <a:rPr lang="ru-RU" sz="3200" dirty="0"/>
              <a:t>Тема</a:t>
            </a:r>
            <a:r>
              <a:rPr lang="en-US" sz="3200" dirty="0"/>
              <a:t>:</a:t>
            </a:r>
            <a:r>
              <a:rPr lang="ru-RU" sz="3200" dirty="0"/>
              <a:t>Валидация пучка нейтронов для бор-нейтронозахватной терапии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Верховод Г.Д</a:t>
            </a:r>
          </a:p>
          <a:p>
            <a:r>
              <a:rPr lang="ru-RU" dirty="0"/>
              <a:t>Научный руководитель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ru-RU" dirty="0" err="1"/>
              <a:t>д</a:t>
            </a:r>
            <a:r>
              <a:rPr lang="en-US" dirty="0"/>
              <a:t>.</a:t>
            </a:r>
            <a:r>
              <a:rPr lang="ru-RU" dirty="0" err="1"/>
              <a:t>ф</a:t>
            </a:r>
            <a:r>
              <a:rPr lang="en-US" dirty="0"/>
              <a:t>-</a:t>
            </a:r>
            <a:r>
              <a:rPr lang="ru-RU" dirty="0"/>
              <a:t>м</a:t>
            </a:r>
            <a:r>
              <a:rPr lang="en-US" dirty="0"/>
              <a:t>.</a:t>
            </a:r>
            <a:r>
              <a:rPr lang="ru-RU" dirty="0" err="1"/>
              <a:t>н</a:t>
            </a:r>
            <a:r>
              <a:rPr lang="en-US" dirty="0"/>
              <a:t>. C.</a:t>
            </a:r>
            <a:r>
              <a:rPr lang="ru-RU" dirty="0"/>
              <a:t>Ю </a:t>
            </a:r>
            <a:r>
              <a:rPr lang="ru-RU" dirty="0" err="1"/>
              <a:t>Таскаев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измерений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768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0212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доз перпендикулярно оси пучка при энергии протонного пучка 2,05 МэВ.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 с СФП.</a:t>
            </a:r>
            <a:endParaRPr lang="ru-RU" dirty="0"/>
          </a:p>
        </p:txBody>
      </p:sp>
      <p:pic>
        <p:nvPicPr>
          <p:cNvPr id="4" name="Рисунок 29">
            <a:extLst>
              <a:ext uri="{FF2B5EF4-FFF2-40B4-BE49-F238E27FC236}">
                <a16:creationId xmlns:a16="http://schemas.microsoft.com/office/drawing/2014/main" xmlns="" id="{B0784AF2-C69D-1DCB-E7C5-145EAE024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60640" cy="3618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5657671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оборудования при измерении дозы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терапевтического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пучка с замедлителем из фторида магния.</a:t>
            </a:r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мишенный узел литиевой мишени, </a:t>
            </a:r>
            <a:r>
              <a:rPr lang="ru-RU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2 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 система формирования пучка нейтронов с замедлителем из фторида магния, </a:t>
            </a:r>
            <a:r>
              <a:rPr lang="ru-RU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водяной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фантом</a:t>
            </a:r>
            <a:endParaRPr lang="en-US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измерений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802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5589240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55892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глубинного распределения мощности доз с замедлителем из фторида магния.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мощность борной дозы (1– расчетная, 2– экспериментальная);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 мощность дозы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γ-излучения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(1– расчетная, 4– экспериментальная), расчетной мощности азотной дозы 2, расчетной мощности быстрых нейтронов 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измерений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840760" cy="440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628800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5656" y="60932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глубинного распределения терапевтического коэффициента с замедлителем из фторида магния.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227687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 с замедлителем из оргстекла</a:t>
            </a:r>
          </a:p>
        </p:txBody>
      </p:sp>
      <p:pic>
        <p:nvPicPr>
          <p:cNvPr id="4" name="Рисунок 24">
            <a:extLst>
              <a:ext uri="{FF2B5EF4-FFF2-40B4-BE49-F238E27FC236}">
                <a16:creationId xmlns:a16="http://schemas.microsoft.com/office/drawing/2014/main" xmlns="" id="{0E1CCF3E-57D8-8BA9-9BE8-68BC238AF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544616" cy="39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5657671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 оборудования при измерении дозы пучка с замедлителем из оргстекла.</a:t>
            </a:r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мишенный узел литиевой мишени, </a:t>
            </a:r>
            <a:r>
              <a:rPr lang="ru-RU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2 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 детектор, закрепленный на подвижной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каретке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водяной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фантом, </a:t>
            </a:r>
            <a:r>
              <a:rPr lang="ru-RU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замедлитель из оргстекла</a:t>
            </a:r>
            <a:endParaRPr lang="en-US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измерений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7129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20608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D,</a:t>
            </a:r>
            <a:r>
              <a:rPr lang="ru-RU" sz="1200" dirty="0"/>
              <a:t> Гр экв./час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20608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D,</a:t>
            </a:r>
            <a:r>
              <a:rPr lang="ru-RU" sz="1200" dirty="0"/>
              <a:t> Гр экв./час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445224"/>
            <a:ext cx="7920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55892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глубинного распределения мощности доз с замедлителем из оргстекла.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мощность борной дозы (1– расчетная, 2– экспериментальная);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 мощность дозы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γ-излучения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(1– расчетная, 4– экспериментальная), расчетной мощности азотной дозы 2,  расчетной мощности быстрых нейтронов 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измерений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0961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556792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16530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глубинного распределения терапевтического коэффициента с замедлителем из оргстекла.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220486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144000" cy="511256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ускорительном источнике нейтронов VITA измерено пространственное распределение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борной дозы и дозы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γ-излучения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водном фантоме при использовании двух систем формирования пучка нейтронов, одной – с замедлителем из фторида магния, второй – с замедлителем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оргстекла.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использование замедлителя из фторида магния обеспечивает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лучшее качество пучка нейтронов – большую глубину терапии и большее отношение полезной дозы к вредной, применение замедлителя из оргстекла обеспечивает большую мощность дозы.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Замедлитель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фторида магния следует использовать для терапии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пациентов, замедлитель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оргстекла можно использовать для терапии домашних животных и для тестирования новых препаратов для доставки бора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62500" lnSpcReduction="20000"/>
          </a:bodyPr>
          <a:lstStyle/>
          <a:p>
            <a:pPr marL="0" indent="450000" algn="just">
              <a:lnSpc>
                <a:spcPct val="17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основе экспериментальных данных опубликовано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статей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подготовлен стенд на конференции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RuPac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 проведенного исследования представлены на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XXVII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Всероссийской Конференции по ускорителям заряженных частиц (Алушта, 2021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Bykov, D. Kasatov, A. Koshkarev, A. Makarov, V. Porosev, G. Savinov, I. Shchudlo, S. Taskaev, G. Verkhovod.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Initial trials of a dose monitoring detector for boron neutron capture therapy.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JINST 2021,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16, P01024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Taskaev, E. Berendeev, M. Bikchurina, T. Bykov, D. Kasatov, I. Kolesnikov, A. Koshkarev, A. Makarov, G. Ostreinov, V. Porosev, S. Savinov, I. Shchudlo, E. Sokolova, I. Sorokin, T. Sycheva, G. Verkhovod.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Neutron Source Based on Vacuum Insulated Tandem Accelerator and Lithium Target.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Biology 10 (2021) 350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Bykov, D. Kasatov, A. Koshkarev, A. Makarov, V.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Leonov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V. Porosev, G. Savinov, S. Savinov, I. Shchudlo, S. Taskaev, G. Verkhovod.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Evaluation of depth-dose profiles in a water phantom at the BNCT facility at BINP.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JINST 16 (2021) P10016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Sycheva, E. Berendeev, G. Verkhovod, S. Taskaev.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A single coned Poly-Biz moderator designed for animal irradiation in boron neutron capture therapy.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Radiation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Isotopes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198 (2023) 110818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Bikchurina, T. Bykov, I. Ibrahim, A.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Kasatova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D. Kasatov, Ia. Kolesnikov, V.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Konovalova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Kormushakov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A. Koshkarev, A.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Kuznetsov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V. Porosev, S. Savinov, I. Shchudlo, N.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Singatulina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E. Sokolova, T. Sycheva, I.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Taskaeva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G. Verkhovod, S. Taskaev.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Dosimetry for Boron Neutron Capture Therapy Developed and Verified at the Accelerator based Neutron Source VITA.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Nucl.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2 (2023) 1266562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6)Т.В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Сычева, Е.А. Берендеев, Г.Д. Верховод, С.Ю. Таскаев.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Система формирования пучка для бор-нейтронозахватной терапии поверхностных опухолей с замедлителем из материалов на основе оргстекла.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Сибирский физический журнал, 2023, том 18, № 3, стр. 31-42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7)И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Ибрагим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Быков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Колесников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Соколова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Сычева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Верховод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Щудло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Кузнецов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Бикчурина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Кошкарев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Касатов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Поросев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Таскаев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Дозиметрия нейтронного потока и гамма-излучения для двух систем формирования пучка нейтронов на установке VITA с использованием сцинтилляционного детектора.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Сибирский физический журнал, 2023, том 18, № 4, стр. 71-78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8)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Verkhovod, D. Kasatov, Ia. Kolesnikov, A. Koshkarev, A. Makarov, I. Shchudlo, T. Sycheva, S. Savinov, S. Taskaev.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Verification of a beam of epithermal neutrons for boron-neutron capture therapy.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Proc. of the XXVII Russian Particle Accelerator Conference,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Alushta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Russia, September 26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- October 2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2021, MOPSA47.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420888"/>
            <a:ext cx="81534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Бор-нейтронозахватная терапия</a:t>
            </a:r>
          </a:p>
        </p:txBody>
      </p:sp>
      <p:pic>
        <p:nvPicPr>
          <p:cNvPr id="9220" name="Picture 4" descr="Микровзрыв, убивающий опухоли. В 2020 году заработают первые пять клиник  бор-нейтронозахватной терап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8880"/>
            <a:ext cx="5076564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44824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БНЗТ- форма бинарной радиотерапии, использующая высокую способность бора поглощать тепловые нейтроны (сечение реакции </a:t>
            </a:r>
            <a:r>
              <a:rPr lang="ru-RU" sz="2400" baseline="30000" dirty="0"/>
              <a:t>10</a:t>
            </a:r>
            <a:r>
              <a:rPr lang="en-US" sz="2400" dirty="0"/>
              <a:t>B</a:t>
            </a:r>
            <a:r>
              <a:rPr lang="ru-RU" sz="2400" dirty="0"/>
              <a:t>(</a:t>
            </a:r>
            <a:r>
              <a:rPr lang="en-US" sz="2400" dirty="0"/>
              <a:t>n</a:t>
            </a:r>
            <a:r>
              <a:rPr lang="ru-RU" sz="2400" dirty="0"/>
              <a:t>,</a:t>
            </a:r>
            <a:r>
              <a:rPr lang="ru-RU" sz="2400" dirty="0">
                <a:sym typeface="Symbol"/>
              </a:rPr>
              <a:t></a:t>
            </a:r>
            <a:r>
              <a:rPr lang="ru-RU" sz="2400" dirty="0"/>
              <a:t>)</a:t>
            </a:r>
            <a:r>
              <a:rPr lang="ru-RU" sz="2400" baseline="30000" dirty="0"/>
              <a:t>7</a:t>
            </a:r>
            <a:r>
              <a:rPr lang="en-US" sz="2400" dirty="0"/>
              <a:t>Li </a:t>
            </a:r>
            <a:r>
              <a:rPr lang="ru-RU" sz="2400" dirty="0"/>
              <a:t>для теплового нейтрона равно 3835 б) и локальность выделения энергии ядерной реакции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392488" cy="34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752528" cy="38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960440" cy="382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153400" cy="39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08504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Цель работы</a:t>
            </a:r>
            <a:r>
              <a:rPr lang="en-US" b="1" u="sng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валидация </a:t>
            </a:r>
            <a:r>
              <a:rPr lang="ru-RU" dirty="0" smtClean="0"/>
              <a:t>нейтронного пучка ускорительного источника нейтронов </a:t>
            </a:r>
            <a:r>
              <a:rPr lang="en-US" dirty="0" smtClean="0"/>
              <a:t>VITA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smtClean="0"/>
              <a:t>а также оптимизация </a:t>
            </a:r>
            <a:r>
              <a:rPr lang="ru-RU" dirty="0" smtClean="0"/>
              <a:t>системы формирования пучка</a:t>
            </a:r>
            <a:r>
              <a:rPr lang="en-US" dirty="0" smtClean="0"/>
              <a:t>(</a:t>
            </a:r>
            <a:r>
              <a:rPr lang="ru-RU" dirty="0" smtClean="0"/>
              <a:t>СФП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 smtClean="0"/>
              <a:t>для получения необходимого терапевтического пучка нейтронов и дозы в рамках бор-нейтронозахватной терапии.</a:t>
            </a:r>
          </a:p>
          <a:p>
            <a:pPr>
              <a:buNone/>
            </a:pPr>
            <a:r>
              <a:rPr lang="ru-RU" dirty="0" smtClean="0"/>
              <a:t>Для достижения поставленной цели предполагается решить следующие </a:t>
            </a:r>
            <a:r>
              <a:rPr lang="ru-RU" b="1" u="sng" dirty="0" smtClean="0"/>
              <a:t>задачи</a:t>
            </a:r>
            <a:r>
              <a:rPr lang="ru-RU" dirty="0" smtClean="0"/>
              <a:t>:</a:t>
            </a:r>
          </a:p>
          <a:p>
            <a:pPr lvl="0">
              <a:buNone/>
            </a:pPr>
            <a:r>
              <a:rPr lang="en-US" dirty="0" smtClean="0"/>
              <a:t>1)</a:t>
            </a:r>
            <a:r>
              <a:rPr lang="ru-RU" dirty="0" smtClean="0"/>
              <a:t>Откалибровать </a:t>
            </a:r>
            <a:r>
              <a:rPr lang="ru-RU" dirty="0" smtClean="0"/>
              <a:t>сцинтилляторный детектор </a:t>
            </a:r>
            <a:r>
              <a:rPr lang="ru-RU" dirty="0" smtClean="0"/>
              <a:t> </a:t>
            </a:r>
            <a:r>
              <a:rPr lang="ru-RU" dirty="0" smtClean="0"/>
              <a:t>для дальнейшего использования  при измерениях в реальном времени.</a:t>
            </a:r>
          </a:p>
          <a:p>
            <a:pPr>
              <a:buNone/>
            </a:pPr>
            <a:r>
              <a:rPr lang="en-US" dirty="0" smtClean="0"/>
              <a:t>2)</a:t>
            </a:r>
            <a:r>
              <a:rPr lang="ru-RU" dirty="0" smtClean="0"/>
              <a:t>Измерить </a:t>
            </a:r>
            <a:r>
              <a:rPr lang="ru-RU" dirty="0" smtClean="0"/>
              <a:t>пространственное распределение доз внутри водяного фантома при установленной системе формирования пучка нейтронов из фторида магния и замедлителя из оргстекла.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Измерение поглощенной дозы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52578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/>
              <a:t>В БНЗТ принято выделять четыре компоненты поглощенной дозы:</a:t>
            </a:r>
          </a:p>
          <a:p>
            <a:pPr>
              <a:buNone/>
            </a:pPr>
            <a:r>
              <a:rPr lang="ru-RU" sz="2000" dirty="0"/>
              <a:t>    1)Борная доза</a:t>
            </a:r>
          </a:p>
          <a:p>
            <a:pPr>
              <a:buNone/>
            </a:pPr>
            <a:r>
              <a:rPr lang="ru-RU" sz="2000" dirty="0"/>
              <a:t>    2) Доза тепловых нейтронов</a:t>
            </a:r>
          </a:p>
          <a:p>
            <a:pPr>
              <a:buNone/>
            </a:pPr>
            <a:r>
              <a:rPr lang="ru-RU" sz="2000" dirty="0"/>
              <a:t>    3)Доза быстрых нейтронов</a:t>
            </a:r>
          </a:p>
          <a:p>
            <a:pPr>
              <a:buNone/>
            </a:pPr>
            <a:r>
              <a:rPr lang="ru-RU" sz="2000" dirty="0"/>
              <a:t>    4) Доза </a:t>
            </a:r>
            <a:r>
              <a:rPr lang="el-GR" sz="2000" dirty="0">
                <a:ea typeface="Cambria Math"/>
              </a:rPr>
              <a:t>γ</a:t>
            </a:r>
            <a:r>
              <a:rPr lang="ru-RU" sz="2000" dirty="0"/>
              <a:t>-излучения</a:t>
            </a:r>
          </a:p>
          <a:p>
            <a:pPr>
              <a:buNone/>
            </a:pPr>
            <a:r>
              <a:rPr lang="ru-RU" sz="2000" dirty="0"/>
              <a:t>     Полная поглощенная доза равна сумме этих компонент с учетов относительной и составной биологической эффективности (ОБЭ (</a:t>
            </a:r>
            <a:r>
              <a:rPr lang="en-US" sz="2000" dirty="0"/>
              <a:t>RBE</a:t>
            </a:r>
            <a:r>
              <a:rPr lang="ru-RU" sz="2000" dirty="0"/>
              <a:t>) и СБЭ (</a:t>
            </a:r>
            <a:r>
              <a:rPr lang="en-US" sz="2000" dirty="0"/>
              <a:t>CBE</a:t>
            </a:r>
            <a:r>
              <a:rPr lang="ru-RU" sz="2000" dirty="0"/>
              <a:t>)):</a:t>
            </a:r>
            <a:endParaRPr lang="en-US" sz="2000" dirty="0"/>
          </a:p>
          <a:p>
            <a:pPr algn="ctr"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</a:t>
            </a:r>
            <a:r>
              <a:rPr lang="ru-RU" sz="2000" dirty="0"/>
              <a:t>Терапевтический коэффициент</a:t>
            </a:r>
            <a:r>
              <a:rPr lang="en-US" sz="2000" dirty="0"/>
              <a:t>: </a:t>
            </a:r>
          </a:p>
          <a:p>
            <a:pPr algn="ctr">
              <a:buNone/>
            </a:pPr>
            <a:endParaRPr lang="en-US" sz="2000" dirty="0"/>
          </a:p>
          <a:p>
            <a:pPr>
              <a:buNone/>
            </a:pPr>
            <a:endParaRPr lang="ru-RU" sz="2000" baseline="-25000" dirty="0">
              <a:ea typeface="Cambria Math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589240"/>
            <a:ext cx="4476750" cy="685800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81128"/>
            <a:ext cx="5905500" cy="333375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Сцинтилляторные детекторы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888432" cy="28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5085184"/>
            <a:ext cx="8424936" cy="11521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 Схематическое изображение наконечника детектора (слева) и фотография сенсоров под ультрафиолетовым излучением (справа). 1-оптоволокно (POF), 2- обогащенный бором сцинтиллятор, 3- твердый тефлон, 4- отражающая белая краска, 5-эпоксид, 6- стандартный сцинтиллятор.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Описание установки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904656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73325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Схема экспериментальной установки</a:t>
            </a:r>
            <a:r>
              <a:rPr lang="en-US" sz="1600" dirty="0"/>
              <a:t>:</a:t>
            </a:r>
            <a:r>
              <a:rPr lang="ru-RU" sz="1600" dirty="0"/>
              <a:t> 1- ускоритель-тандем с вакуумной изоляцией, 1а-</a:t>
            </a:r>
            <a:r>
              <a:rPr lang="en-US" sz="1600" dirty="0"/>
              <a:t> </a:t>
            </a:r>
            <a:r>
              <a:rPr lang="ru-RU" sz="1600" dirty="0"/>
              <a:t>ионный источник, </a:t>
            </a:r>
            <a:r>
              <a:rPr lang="ru-RU" sz="1600" dirty="0" smtClean="0"/>
              <a:t>1</a:t>
            </a:r>
            <a:r>
              <a:rPr lang="ru-RU" sz="1600" dirty="0"/>
              <a:t>б</a:t>
            </a:r>
            <a:r>
              <a:rPr lang="en-US" sz="1600" dirty="0" smtClean="0"/>
              <a:t>-</a:t>
            </a:r>
            <a:r>
              <a:rPr lang="ru-RU" sz="1600" dirty="0" smtClean="0"/>
              <a:t> </a:t>
            </a:r>
            <a:r>
              <a:rPr lang="ru-RU" sz="1600" dirty="0"/>
              <a:t>промежуточный электрод, </a:t>
            </a:r>
            <a:r>
              <a:rPr lang="ru-RU" sz="1600" dirty="0" smtClean="0"/>
              <a:t>1в- </a:t>
            </a:r>
            <a:r>
              <a:rPr lang="ru-RU" sz="1600" dirty="0"/>
              <a:t>аргоновая мишень, </a:t>
            </a:r>
            <a:r>
              <a:rPr lang="ru-RU" sz="1600" dirty="0" smtClean="0"/>
              <a:t>1</a:t>
            </a:r>
            <a:r>
              <a:rPr lang="ru-RU" sz="1600" dirty="0"/>
              <a:t>г</a:t>
            </a:r>
            <a:r>
              <a:rPr lang="en-US" sz="1600" dirty="0" smtClean="0"/>
              <a:t>-</a:t>
            </a:r>
            <a:r>
              <a:rPr lang="ru-RU" sz="1600" dirty="0" smtClean="0"/>
              <a:t> </a:t>
            </a:r>
            <a:r>
              <a:rPr lang="ru-RU" sz="1600" dirty="0"/>
              <a:t>проходной изолятор, </a:t>
            </a:r>
            <a:r>
              <a:rPr lang="ru-RU" sz="1600" dirty="0" smtClean="0"/>
              <a:t>1</a:t>
            </a:r>
            <a:r>
              <a:rPr lang="ru-RU" sz="1600" dirty="0"/>
              <a:t>д</a:t>
            </a:r>
            <a:r>
              <a:rPr lang="en-US" sz="1600" dirty="0" smtClean="0"/>
              <a:t>-</a:t>
            </a:r>
            <a:r>
              <a:rPr lang="ru-RU" sz="1600" dirty="0" smtClean="0"/>
              <a:t> </a:t>
            </a:r>
            <a:r>
              <a:rPr lang="ru-RU" sz="1600" dirty="0"/>
              <a:t>источник высоковольтного напряжения, 2- поворотный магнит, 3- литиевая </a:t>
            </a:r>
            <a:r>
              <a:rPr lang="ru-RU" sz="1600" dirty="0" smtClean="0"/>
              <a:t>мишень, 4- СФП.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Калибровка датчиков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7978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8164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измерений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2484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25826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4008" y="3429000"/>
            <a:ext cx="14401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1411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157191"/>
            <a:ext cx="1368152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3528" y="55892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скорости счета детектора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бором и без бора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водяном фантоме вдоль оси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пучка.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измерений </a:t>
            </a:r>
            <a:endParaRPr lang="ru-RU" dirty="0"/>
          </a:p>
        </p:txBody>
      </p:sp>
      <p:pic>
        <p:nvPicPr>
          <p:cNvPr id="4" name="Image 3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912768" cy="417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62373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Зависимость борной дозы  в водяном фантоме вдоль оси </a:t>
            </a:r>
            <a:r>
              <a:rPr lang="ru-RU" dirty="0" smtClean="0"/>
              <a:t>пучка.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10850</TotalTime>
  <Words>1247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   Выпускная квалификационная работа Тема:Валидация пучка нейтронов для бор-нейтронозахватной терапии</vt:lpstr>
      <vt:lpstr>Бор-нейтронозахватная терапия</vt:lpstr>
      <vt:lpstr>Цели и задачи</vt:lpstr>
      <vt:lpstr>Измерение поглощенной дозы</vt:lpstr>
      <vt:lpstr>Сцинтилляторные детекторы</vt:lpstr>
      <vt:lpstr>Описание установки</vt:lpstr>
      <vt:lpstr>Калибровка датчиков</vt:lpstr>
      <vt:lpstr>Результаты измерений </vt:lpstr>
      <vt:lpstr>Результаты измерений </vt:lpstr>
      <vt:lpstr>Результаты измерений </vt:lpstr>
      <vt:lpstr>Эксперимент с СФП.</vt:lpstr>
      <vt:lpstr>Результаты измерений </vt:lpstr>
      <vt:lpstr>Результаты измерений </vt:lpstr>
      <vt:lpstr>Эксперимент с замедлителем из оргстекла</vt:lpstr>
      <vt:lpstr>Результаты измерений</vt:lpstr>
      <vt:lpstr>Результаты измерений</vt:lpstr>
      <vt:lpstr>Заключение</vt:lpstr>
      <vt:lpstr>Заключение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Верификация пучка эпитепловых нейтронов для бор-нейтронозахватной терапии злокачественных опухолей</dc:title>
  <dc:creator>asus</dc:creator>
  <cp:lastModifiedBy>Глеб Верховод</cp:lastModifiedBy>
  <cp:revision>121</cp:revision>
  <dcterms:created xsi:type="dcterms:W3CDTF">2021-04-15T06:13:54Z</dcterms:created>
  <dcterms:modified xsi:type="dcterms:W3CDTF">2025-06-19T15:05:46Z</dcterms:modified>
</cp:coreProperties>
</file>