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2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_rels/slideMaster1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19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18.xml.rels" ContentType="application/vnd.openxmlformats-package.relationships+xml"/>
  <Override PartName="/ppt/slideMasters/slideMaster14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13.xml" ContentType="application/vnd.openxmlformats-officedocument.presentationml.slideMaster+xml"/>
  <Override PartName="/ppt/presProps.xml" ContentType="application/vnd.openxmlformats-officedocument.presentationml.presProps+xml"/>
  <Override PartName="/ppt/theme/theme10.xml" ContentType="application/vnd.openxmlformats-officedocument.theme+xml"/>
  <Override PartName="/ppt/theme/theme9.xml" ContentType="application/vnd.openxmlformats-officedocument.theme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13.xml" ContentType="application/vnd.openxmlformats-officedocument.theme+xml"/>
  <Override PartName="/ppt/theme/theme3.xml" ContentType="application/vnd.openxmlformats-officedocument.theme+xml"/>
  <Override PartName="/ppt/theme/theme12.xml" ContentType="application/vnd.openxmlformats-officedocument.theme+xml"/>
  <Override PartName="/ppt/theme/theme2.xml" ContentType="application/vnd.openxmlformats-officedocument.theme+xml"/>
  <Override PartName="/ppt/theme/theme11.xml" ContentType="application/vnd.openxmlformats-officedocument.theme+xml"/>
  <Override PartName="/ppt/theme/theme25.xml" ContentType="application/vnd.openxmlformats-officedocument.theme+xml"/>
  <Override PartName="/ppt/theme/theme24.xml" ContentType="application/vnd.openxmlformats-officedocument.theme+xml"/>
  <Override PartName="/ppt/theme/theme23.xml" ContentType="application/vnd.openxmlformats-officedocument.theme+xml"/>
  <Override PartName="/ppt/theme/theme1.xml" ContentType="application/vnd.openxmlformats-officedocument.theme+xml"/>
  <Override PartName="/ppt/theme/theme22.xml" ContentType="application/vnd.openxmlformats-officedocument.theme+xml"/>
  <Override PartName="/ppt/theme/theme21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18.xml" ContentType="application/vnd.openxmlformats-officedocument.theme+xml"/>
  <Override PartName="/ppt/theme/theme17.xml" ContentType="application/vnd.openxmlformats-officedocument.theme+xml"/>
  <Override PartName="/ppt/theme/theme16.xml" ContentType="application/vnd.openxmlformats-officedocument.theme+xml"/>
  <Override PartName="/ppt/theme/theme15.xml" ContentType="application/vnd.openxmlformats-officedocument.theme+xml"/>
  <Override PartName="/ppt/theme/theme1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.xml" ContentType="application/vnd.openxmlformats-officedocument.presentationml.slideLayout+xml"/>
  <Override PartName="/ppt/_rels/presentation.xml.rels" ContentType="application/vnd.openxmlformats-package.relationshi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media/image1.png" ContentType="image/png"/>
  <Override PartName="/ppt/media/image2.wmf" ContentType="image/x-wmf"/>
  <Override PartName="/ppt/media/image3.wmf" ContentType="image/x-wmf"/>
  <Override PartName="/ppt/media/image4.wmf" ContentType="image/x-wmf"/>
  <Override PartName="/ppt/media/image5.wmf" ContentType="image/x-wmf"/>
  <Override PartName="/ppt/media/image6.wmf" ContentType="image/x-wmf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slides/_rels/slide21.xml.rels" ContentType="application/vnd.openxmlformats-package.relationships+xml"/>
  <Override PartName="/ppt/slides/_rels/slide19.xml.rels" ContentType="application/vnd.openxmlformats-package.relationships+xml"/>
  <Override PartName="/ppt/slides/_rels/slide4.xml.rels" ContentType="application/vnd.openxmlformats-package.relationships+xml"/>
  <Override PartName="/ppt/slides/_rels/slide20.xml.rels" ContentType="application/vnd.openxmlformats-package.relationships+xml"/>
  <Override PartName="/ppt/slides/_rels/slide18.xml.rels" ContentType="application/vnd.openxmlformats-package.relationships+xml"/>
  <Override PartName="/ppt/slides/_rels/slide3.xml.rels" ContentType="application/vnd.openxmlformats-package.relationships+xml"/>
  <Override PartName="/ppt/slides/_rels/slide17.xml.rels" ContentType="application/vnd.openxmlformats-package.relationships+xml"/>
  <Override PartName="/ppt/slides/_rels/slide2.xml.rels" ContentType="application/vnd.openxmlformats-package.relationships+xml"/>
  <Override PartName="/ppt/slides/_rels/slide16.xml.rels" ContentType="application/vnd.openxmlformats-package.relationships+xml"/>
  <Override PartName="/ppt/slides/_rels/slide1.xml.rels" ContentType="application/vnd.openxmlformats-package.relationships+xml"/>
  <Override PartName="/ppt/slides/_rels/slide14.xml.rels" ContentType="application/vnd.openxmlformats-package.relationships+xml"/>
  <Override PartName="/ppt/slides/_rels/slide26.xml.rels" ContentType="application/vnd.openxmlformats-package.relationships+xml"/>
  <Override PartName="/ppt/slides/_rels/slide15.xml.rels" ContentType="application/vnd.openxmlformats-package.relationships+xml"/>
  <Override PartName="/ppt/slides/_rels/slide27.xml.rels" ContentType="application/vnd.openxmlformats-package.relationships+xml"/>
  <Override PartName="/ppt/slides/_rels/slide13.xml.rels" ContentType="application/vnd.openxmlformats-package.relationships+xml"/>
  <Override PartName="/ppt/slides/_rels/slide25.xml.rels" ContentType="application/vnd.openxmlformats-package.relationships+xml"/>
  <Override PartName="/ppt/slides/_rels/slide12.xml.rels" ContentType="application/vnd.openxmlformats-package.relationships+xml"/>
  <Override PartName="/ppt/slides/_rels/slide24.xml.rels" ContentType="application/vnd.openxmlformats-package.relationships+xml"/>
  <Override PartName="/ppt/slides/_rels/slide9.xml.rels" ContentType="application/vnd.openxmlformats-package.relationships+xml"/>
  <Override PartName="/ppt/slides/_rels/slide11.xml.rels" ContentType="application/vnd.openxmlformats-package.relationships+xml"/>
  <Override PartName="/ppt/slides/_rels/slide23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22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25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24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3.xml" ContentType="application/vnd.openxmlformats-officedocument.presentationml.slide+xml"/>
  <Override PartName="/ppt/slides/slide6.xml" ContentType="application/vnd.openxmlformats-officedocument.presentationml.slide+xml"/>
  <Override PartName="/ppt/slides/slide22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1.xml" ContentType="application/vnd.openxmlformats-officedocument.presentationml.slide+xml"/>
  <Override PartName="/ppt/notesSlides/_rels/notesSlide19.xml.rels" ContentType="application/vnd.openxmlformats-package.relationships+xml"/>
  <Override PartName="/ppt/notesSlides/_rels/notesSlide12.xml.rels" ContentType="application/vnd.openxmlformats-package.relationships+xml"/>
  <Override PartName="/ppt/notesSlides/notesSlide12.xml" ContentType="application/vnd.openxmlformats-officedocument.presentationml.notesSlide+xml"/>
  <Override PartName="/ppt/notesSlides/notesSlide19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674" r:id="rId15"/>
    <p:sldMasterId id="2147483676" r:id="rId16"/>
    <p:sldMasterId id="2147483678" r:id="rId17"/>
    <p:sldMasterId id="2147483680" r:id="rId18"/>
    <p:sldMasterId id="2147483682" r:id="rId19"/>
    <p:sldMasterId id="2147483684" r:id="rId20"/>
    <p:sldMasterId id="2147483686" r:id="rId21"/>
    <p:sldMasterId id="2147483688" r:id="rId22"/>
    <p:sldMasterId id="2147483690" r:id="rId23"/>
    <p:sldMasterId id="2147483692" r:id="rId24"/>
    <p:sldMasterId id="2147483694" r:id="rId25"/>
  </p:sldMasterIdLst>
  <p:notesMasterIdLst>
    <p:notesMasterId r:id="rId26"/>
  </p:notesMasterIdLst>
  <p:sldIdLst>
    <p:sldId id="256" r:id="rId27"/>
    <p:sldId id="257" r:id="rId28"/>
    <p:sldId id="258" r:id="rId29"/>
    <p:sldId id="259" r:id="rId30"/>
    <p:sldId id="260" r:id="rId31"/>
    <p:sldId id="261" r:id="rId32"/>
    <p:sldId id="262" r:id="rId33"/>
    <p:sldId id="263" r:id="rId34"/>
    <p:sldId id="264" r:id="rId35"/>
    <p:sldId id="265" r:id="rId36"/>
    <p:sldId id="266" r:id="rId37"/>
    <p:sldId id="267" r:id="rId38"/>
    <p:sldId id="268" r:id="rId39"/>
    <p:sldId id="269" r:id="rId40"/>
    <p:sldId id="270" r:id="rId41"/>
    <p:sldId id="271" r:id="rId42"/>
    <p:sldId id="272" r:id="rId43"/>
    <p:sldId id="273" r:id="rId44"/>
    <p:sldId id="274" r:id="rId45"/>
    <p:sldId id="275" r:id="rId46"/>
    <p:sldId id="276" r:id="rId47"/>
    <p:sldId id="277" r:id="rId48"/>
    <p:sldId id="278" r:id="rId49"/>
    <p:sldId id="279" r:id="rId50"/>
    <p:sldId id="280" r:id="rId51"/>
    <p:sldId id="281" r:id="rId52"/>
    <p:sldId id="282" r:id="rId53"/>
  </p:sldIdLst>
  <p:sldSz cx="12188825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notesMaster" Target="notesMasters/notesMaster1.xml"/><Relationship Id="rId27" Type="http://schemas.openxmlformats.org/officeDocument/2006/relationships/slide" Target="slides/slide1.xml"/><Relationship Id="rId28" Type="http://schemas.openxmlformats.org/officeDocument/2006/relationships/slide" Target="slides/slide2.xml"/><Relationship Id="rId29" Type="http://schemas.openxmlformats.org/officeDocument/2006/relationships/slide" Target="slides/slide3.xml"/><Relationship Id="rId30" Type="http://schemas.openxmlformats.org/officeDocument/2006/relationships/slide" Target="slides/slide4.xml"/><Relationship Id="rId31" Type="http://schemas.openxmlformats.org/officeDocument/2006/relationships/slide" Target="slides/slide5.xml"/><Relationship Id="rId32" Type="http://schemas.openxmlformats.org/officeDocument/2006/relationships/slide" Target="slides/slide6.xml"/><Relationship Id="rId33" Type="http://schemas.openxmlformats.org/officeDocument/2006/relationships/slide" Target="slides/slide7.xml"/><Relationship Id="rId34" Type="http://schemas.openxmlformats.org/officeDocument/2006/relationships/slide" Target="slides/slide8.xml"/><Relationship Id="rId35" Type="http://schemas.openxmlformats.org/officeDocument/2006/relationships/slide" Target="slides/slide9.xml"/><Relationship Id="rId36" Type="http://schemas.openxmlformats.org/officeDocument/2006/relationships/slide" Target="slides/slide10.xml"/><Relationship Id="rId37" Type="http://schemas.openxmlformats.org/officeDocument/2006/relationships/slide" Target="slides/slide11.xml"/><Relationship Id="rId38" Type="http://schemas.openxmlformats.org/officeDocument/2006/relationships/slide" Target="slides/slide12.xml"/><Relationship Id="rId39" Type="http://schemas.openxmlformats.org/officeDocument/2006/relationships/slide" Target="slides/slide13.xml"/><Relationship Id="rId40" Type="http://schemas.openxmlformats.org/officeDocument/2006/relationships/slide" Target="slides/slide14.xml"/><Relationship Id="rId41" Type="http://schemas.openxmlformats.org/officeDocument/2006/relationships/slide" Target="slides/slide15.xml"/><Relationship Id="rId42" Type="http://schemas.openxmlformats.org/officeDocument/2006/relationships/slide" Target="slides/slide16.xml"/><Relationship Id="rId43" Type="http://schemas.openxmlformats.org/officeDocument/2006/relationships/slide" Target="slides/slide17.xml"/><Relationship Id="rId44" Type="http://schemas.openxmlformats.org/officeDocument/2006/relationships/slide" Target="slides/slide18.xml"/><Relationship Id="rId45" Type="http://schemas.openxmlformats.org/officeDocument/2006/relationships/slide" Target="slides/slide19.xml"/><Relationship Id="rId46" Type="http://schemas.openxmlformats.org/officeDocument/2006/relationships/slide" Target="slides/slide20.xml"/><Relationship Id="rId47" Type="http://schemas.openxmlformats.org/officeDocument/2006/relationships/slide" Target="slides/slide21.xml"/><Relationship Id="rId48" Type="http://schemas.openxmlformats.org/officeDocument/2006/relationships/slide" Target="slides/slide22.xml"/><Relationship Id="rId49" Type="http://schemas.openxmlformats.org/officeDocument/2006/relationships/slide" Target="slides/slide23.xml"/><Relationship Id="rId50" Type="http://schemas.openxmlformats.org/officeDocument/2006/relationships/slide" Target="slides/slide24.xml"/><Relationship Id="rId51" Type="http://schemas.openxmlformats.org/officeDocument/2006/relationships/slide" Target="slides/slide25.xml"/><Relationship Id="rId52" Type="http://schemas.openxmlformats.org/officeDocument/2006/relationships/slide" Target="slides/slide26.xml"/><Relationship Id="rId53" Type="http://schemas.openxmlformats.org/officeDocument/2006/relationships/slide" Target="slides/slide27.xml"/><Relationship Id="rId54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PlaceHolder 1"/>
          <p:cNvSpPr>
            <a:spLocks noGrp="1"/>
          </p:cNvSpPr>
          <p:nvPr>
            <p:ph type="sldImg"/>
          </p:nvPr>
        </p:nvSpPr>
        <p:spPr>
          <a:xfrm>
            <a:off x="0" y="81252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Click to edit the notes format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9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0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1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56C46485-355D-4F42-A9E3-46484C095F13}" type="slidenum"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PlaceHolder 1"/>
          <p:cNvSpPr>
            <a:spLocks noGrp="1"/>
          </p:cNvSpPr>
          <p:nvPr>
            <p:ph type="sldImg"/>
          </p:nvPr>
        </p:nvSpPr>
        <p:spPr>
          <a:xfrm>
            <a:off x="574560" y="1336680"/>
            <a:ext cx="6409080" cy="3607200"/>
          </a:xfrm>
          <a:prstGeom prst="rect">
            <a:avLst/>
          </a:prstGeom>
          <a:ln w="0">
            <a:noFill/>
          </a:ln>
        </p:spPr>
      </p:sp>
      <p:sp>
        <p:nvSpPr>
          <p:cNvPr id="502" name="PlaceHolder 2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7280" cy="4209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Мили, кабельтовы – ВМФ;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Футы  - эшелоны в авиации (эшелон 360 значит 36000 футов = 10970 м. Четные эшелоы на запад, нечетные на восток.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Точка = 1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pt</a:t>
            </a: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,  размер шрифта, введен компанией 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Adobe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3" name="PlaceHolder 3"/>
          <p:cNvSpPr>
            <a:spLocks noGrp="1"/>
          </p:cNvSpPr>
          <p:nvPr>
            <p:ph type="sldNum" idx="4"/>
          </p:nvPr>
        </p:nvSpPr>
        <p:spPr>
          <a:xfrm>
            <a:off x="4281480" y="10155240"/>
            <a:ext cx="3275640" cy="53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14113AEB-1B96-4391-8387-244BD6EF0281}" type="slidenum"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PlaceHolder 1"/>
          <p:cNvSpPr>
            <a:spLocks noGrp="1"/>
          </p:cNvSpPr>
          <p:nvPr>
            <p:ph type="sldImg"/>
          </p:nvPr>
        </p:nvSpPr>
        <p:spPr>
          <a:xfrm>
            <a:off x="574560" y="1336680"/>
            <a:ext cx="6409080" cy="3607200"/>
          </a:xfrm>
          <a:prstGeom prst="rect">
            <a:avLst/>
          </a:prstGeom>
          <a:ln w="0">
            <a:noFill/>
          </a:ln>
        </p:spPr>
      </p:sp>
      <p:sp>
        <p:nvSpPr>
          <p:cNvPr id="505" name="PlaceHolder 2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7280" cy="4209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6" name="PlaceHolder 3"/>
          <p:cNvSpPr>
            <a:spLocks noGrp="1"/>
          </p:cNvSpPr>
          <p:nvPr>
            <p:ph type="sldNum" idx="5"/>
          </p:nvPr>
        </p:nvSpPr>
        <p:spPr>
          <a:xfrm>
            <a:off x="4281480" y="10155240"/>
            <a:ext cx="3275640" cy="53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327F321F-55F2-4230-BE85-28A7930BF9D7}" type="slidenum"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120" y="3682080"/>
            <a:ext cx="1096956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3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PlaceHolder 4"/>
          <p:cNvSpPr>
            <a:spLocks noGrp="1"/>
          </p:cNvSpPr>
          <p:nvPr>
            <p:ph/>
          </p:nvPr>
        </p:nvSpPr>
        <p:spPr>
          <a:xfrm>
            <a:off x="609120" y="368208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9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0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1" name="PlaceHolder 4"/>
          <p:cNvSpPr>
            <a:spLocks noGrp="1"/>
          </p:cNvSpPr>
          <p:nvPr>
            <p:ph/>
          </p:nvPr>
        </p:nvSpPr>
        <p:spPr>
          <a:xfrm>
            <a:off x="6230160" y="368208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5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6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7" name="PlaceHolder 4"/>
          <p:cNvSpPr>
            <a:spLocks noGrp="1"/>
          </p:cNvSpPr>
          <p:nvPr>
            <p:ph/>
          </p:nvPr>
        </p:nvSpPr>
        <p:spPr>
          <a:xfrm>
            <a:off x="609120" y="3682080"/>
            <a:ext cx="1096956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0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1096956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1" name="PlaceHolder 3"/>
          <p:cNvSpPr>
            <a:spLocks noGrp="1"/>
          </p:cNvSpPr>
          <p:nvPr>
            <p:ph/>
          </p:nvPr>
        </p:nvSpPr>
        <p:spPr>
          <a:xfrm>
            <a:off x="609120" y="3682080"/>
            <a:ext cx="1096956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6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7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8" name="PlaceHolder 4"/>
          <p:cNvSpPr>
            <a:spLocks noGrp="1"/>
          </p:cNvSpPr>
          <p:nvPr>
            <p:ph/>
          </p:nvPr>
        </p:nvSpPr>
        <p:spPr>
          <a:xfrm>
            <a:off x="609120" y="368208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9" name="PlaceHolder 5"/>
          <p:cNvSpPr>
            <a:spLocks noGrp="1"/>
          </p:cNvSpPr>
          <p:nvPr>
            <p:ph/>
          </p:nvPr>
        </p:nvSpPr>
        <p:spPr>
          <a:xfrm>
            <a:off x="6230160" y="368208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9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Defaul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1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1096956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/>
          </p:nvPr>
        </p:nvSpPr>
        <p:spPr>
          <a:xfrm>
            <a:off x="609120" y="3682080"/>
            <a:ext cx="1096956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faul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4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5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Default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Default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7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8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9" name="PlaceHolder 4"/>
          <p:cNvSpPr>
            <a:spLocks noGrp="1"/>
          </p:cNvSpPr>
          <p:nvPr>
            <p:ph/>
          </p:nvPr>
        </p:nvSpPr>
        <p:spPr>
          <a:xfrm>
            <a:off x="609120" y="368208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Default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3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4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5" name="PlaceHolder 4"/>
          <p:cNvSpPr>
            <a:spLocks noGrp="1"/>
          </p:cNvSpPr>
          <p:nvPr>
            <p:ph/>
          </p:nvPr>
        </p:nvSpPr>
        <p:spPr>
          <a:xfrm>
            <a:off x="6230160" y="368208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609120" y="368208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6230160" y="368208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13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slideLayout" Target="../slideLayouts/slideLayout14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slideLayout" Target="../slideLayouts/slideLayout15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slideLayout" Target="../slideLayouts/slideLayout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slideLayout" Target="../slideLayouts/slideLayout17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slideLayout" Target="../slideLayouts/slideLayout18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slideLayout" Target="../slideLayouts/slideLayout19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slideLayout" Target="../slideLayouts/slideLayout20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slideLayout" Target="../slideLayouts/slideLayout21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slideLayout" Target="../slideLayouts/slideLayout22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slideLayout" Target="../slideLayouts/slideLayout23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" name="CustomShape 2" hidden="1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" name="CustomShape 3" hidden="1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" name="CustomShape 4" hidden="1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4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6" name="CustomShape 7" hidden="1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5160 w 334440"/>
              <a:gd name="textAreaTop" fmla="*/ 0 h 292680"/>
              <a:gd name="textAreaBottom" fmla="*/ 29340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" name="CustomShape 9"/>
          <p:cNvSpPr/>
          <p:nvPr/>
        </p:nvSpPr>
        <p:spPr>
          <a:xfrm>
            <a:off x="11579400" y="5638680"/>
            <a:ext cx="608040" cy="121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" name="CustomShape 10"/>
          <p:cNvSpPr/>
          <p:nvPr/>
        </p:nvSpPr>
        <p:spPr>
          <a:xfrm>
            <a:off x="11274840" y="5638680"/>
            <a:ext cx="303120" cy="12178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0" name="CustomShape 11"/>
          <p:cNvSpPr/>
          <p:nvPr/>
        </p:nvSpPr>
        <p:spPr>
          <a:xfrm>
            <a:off x="121896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1" name="CustomShape 12"/>
          <p:cNvSpPr/>
          <p:nvPr/>
        </p:nvSpPr>
        <p:spPr>
          <a:xfrm>
            <a:off x="0" y="0"/>
            <a:ext cx="1217520" cy="68565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2" name="CustomShape 13"/>
          <p:cNvSpPr/>
          <p:nvPr/>
        </p:nvSpPr>
        <p:spPr>
          <a:xfrm>
            <a:off x="0" y="5638680"/>
            <a:ext cx="12187440" cy="121788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3" name="Line 14"/>
          <p:cNvSpPr/>
          <p:nvPr/>
        </p:nvSpPr>
        <p:spPr>
          <a:xfrm>
            <a:off x="11573280" y="5638680"/>
            <a:ext cx="360" cy="121932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4" name="CustomShape 15"/>
          <p:cNvSpPr/>
          <p:nvPr/>
        </p:nvSpPr>
        <p:spPr>
          <a:xfrm>
            <a:off x="0" y="5643000"/>
            <a:ext cx="1214640" cy="121356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5" name="Line 16"/>
          <p:cNvSpPr/>
          <p:nvPr/>
        </p:nvSpPr>
        <p:spPr>
          <a:xfrm>
            <a:off x="121860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" name="Line 17"/>
          <p:cNvSpPr/>
          <p:nvPr/>
        </p:nvSpPr>
        <p:spPr>
          <a:xfrm>
            <a:off x="0" y="5631120"/>
            <a:ext cx="18280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7" name="CustomShape 18"/>
          <p:cNvSpPr/>
          <p:nvPr/>
        </p:nvSpPr>
        <p:spPr>
          <a:xfrm>
            <a:off x="276480" y="6032520"/>
            <a:ext cx="591840" cy="517680"/>
          </a:xfrm>
          <a:custGeom>
            <a:avLst/>
            <a:gdLst>
              <a:gd name="textAreaLeft" fmla="*/ 0 w 591840"/>
              <a:gd name="textAreaRight" fmla="*/ 592560 w 591840"/>
              <a:gd name="textAreaTop" fmla="*/ 0 h 517680"/>
              <a:gd name="textAreaBottom" fmla="*/ 518400 h 517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09120" y="3682080"/>
            <a:ext cx="1096920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 hidden="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03" name="CustomShape 2" hidden="1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04" name="CustomShape 3" hidden="1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05" name="CustomShape 4" hidden="1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06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07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08" name="CustomShape 7" hidden="1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5160 w 334440"/>
              <a:gd name="textAreaTop" fmla="*/ 0 h 292680"/>
              <a:gd name="textAreaBottom" fmla="*/ 29340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09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10" name="CustomShape 9"/>
          <p:cNvSpPr/>
          <p:nvPr/>
        </p:nvSpPr>
        <p:spPr>
          <a:xfrm>
            <a:off x="11579400" y="5638680"/>
            <a:ext cx="608040" cy="121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11" name="CustomShape 10"/>
          <p:cNvSpPr/>
          <p:nvPr/>
        </p:nvSpPr>
        <p:spPr>
          <a:xfrm>
            <a:off x="11274840" y="5638680"/>
            <a:ext cx="303120" cy="12178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12" name="CustomShape 11"/>
          <p:cNvSpPr/>
          <p:nvPr/>
        </p:nvSpPr>
        <p:spPr>
          <a:xfrm>
            <a:off x="121896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13" name="CustomShape 12"/>
          <p:cNvSpPr/>
          <p:nvPr/>
        </p:nvSpPr>
        <p:spPr>
          <a:xfrm>
            <a:off x="0" y="0"/>
            <a:ext cx="1217520" cy="68565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14" name="CustomShape 13"/>
          <p:cNvSpPr/>
          <p:nvPr/>
        </p:nvSpPr>
        <p:spPr>
          <a:xfrm>
            <a:off x="0" y="5638680"/>
            <a:ext cx="12187440" cy="121788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15" name="Line 14"/>
          <p:cNvSpPr/>
          <p:nvPr/>
        </p:nvSpPr>
        <p:spPr>
          <a:xfrm>
            <a:off x="11573280" y="5638680"/>
            <a:ext cx="360" cy="121932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16" name="CustomShape 15"/>
          <p:cNvSpPr/>
          <p:nvPr/>
        </p:nvSpPr>
        <p:spPr>
          <a:xfrm>
            <a:off x="0" y="5643000"/>
            <a:ext cx="1214640" cy="121356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17" name="Line 16"/>
          <p:cNvSpPr/>
          <p:nvPr/>
        </p:nvSpPr>
        <p:spPr>
          <a:xfrm>
            <a:off x="121860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18" name="Line 17"/>
          <p:cNvSpPr/>
          <p:nvPr/>
        </p:nvSpPr>
        <p:spPr>
          <a:xfrm>
            <a:off x="0" y="5631120"/>
            <a:ext cx="18280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19" name="CustomShape 18"/>
          <p:cNvSpPr/>
          <p:nvPr/>
        </p:nvSpPr>
        <p:spPr>
          <a:xfrm>
            <a:off x="276480" y="6032520"/>
            <a:ext cx="591840" cy="517680"/>
          </a:xfrm>
          <a:custGeom>
            <a:avLst/>
            <a:gdLst>
              <a:gd name="textAreaLeft" fmla="*/ 0 w 591840"/>
              <a:gd name="textAreaRight" fmla="*/ 592560 w 591840"/>
              <a:gd name="textAreaTop" fmla="*/ 0 h 517680"/>
              <a:gd name="textAreaBottom" fmla="*/ 518400 h 517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ustomShape 1" hidden="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21" name="CustomShape 2" hidden="1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22" name="CustomShape 3" hidden="1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23" name="CustomShape 4" hidden="1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24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25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26" name="CustomShape 7" hidden="1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5160 w 334440"/>
              <a:gd name="textAreaTop" fmla="*/ 0 h 292680"/>
              <a:gd name="textAreaBottom" fmla="*/ 29340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27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28" name="CustomShape 9"/>
          <p:cNvSpPr/>
          <p:nvPr/>
        </p:nvSpPr>
        <p:spPr>
          <a:xfrm>
            <a:off x="11579400" y="5638680"/>
            <a:ext cx="608040" cy="121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29" name="CustomShape 10"/>
          <p:cNvSpPr/>
          <p:nvPr/>
        </p:nvSpPr>
        <p:spPr>
          <a:xfrm>
            <a:off x="11274840" y="5638680"/>
            <a:ext cx="303120" cy="12178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30" name="CustomShape 11"/>
          <p:cNvSpPr/>
          <p:nvPr/>
        </p:nvSpPr>
        <p:spPr>
          <a:xfrm>
            <a:off x="121896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31" name="CustomShape 12"/>
          <p:cNvSpPr/>
          <p:nvPr/>
        </p:nvSpPr>
        <p:spPr>
          <a:xfrm>
            <a:off x="0" y="0"/>
            <a:ext cx="1217520" cy="68565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32" name="CustomShape 13"/>
          <p:cNvSpPr/>
          <p:nvPr/>
        </p:nvSpPr>
        <p:spPr>
          <a:xfrm>
            <a:off x="0" y="5638680"/>
            <a:ext cx="12187440" cy="121788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33" name="Line 14"/>
          <p:cNvSpPr/>
          <p:nvPr/>
        </p:nvSpPr>
        <p:spPr>
          <a:xfrm>
            <a:off x="11573280" y="5638680"/>
            <a:ext cx="360" cy="121932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34" name="CustomShape 15"/>
          <p:cNvSpPr/>
          <p:nvPr/>
        </p:nvSpPr>
        <p:spPr>
          <a:xfrm>
            <a:off x="0" y="5643000"/>
            <a:ext cx="1214640" cy="121356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35" name="Line 16"/>
          <p:cNvSpPr/>
          <p:nvPr/>
        </p:nvSpPr>
        <p:spPr>
          <a:xfrm>
            <a:off x="121860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36" name="Line 17"/>
          <p:cNvSpPr/>
          <p:nvPr/>
        </p:nvSpPr>
        <p:spPr>
          <a:xfrm>
            <a:off x="0" y="5631120"/>
            <a:ext cx="18280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37" name="CustomShape 18"/>
          <p:cNvSpPr/>
          <p:nvPr/>
        </p:nvSpPr>
        <p:spPr>
          <a:xfrm>
            <a:off x="276480" y="6032520"/>
            <a:ext cx="591840" cy="517680"/>
          </a:xfrm>
          <a:custGeom>
            <a:avLst/>
            <a:gdLst>
              <a:gd name="textAreaLeft" fmla="*/ 0 w 591840"/>
              <a:gd name="textAreaRight" fmla="*/ 592560 w 591840"/>
              <a:gd name="textAreaTop" fmla="*/ 0 h 517680"/>
              <a:gd name="textAreaBottom" fmla="*/ 518400 h 517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4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PlaceHolder 4"/>
          <p:cNvSpPr>
            <a:spLocks noGrp="1"/>
          </p:cNvSpPr>
          <p:nvPr>
            <p:ph type="body"/>
          </p:nvPr>
        </p:nvSpPr>
        <p:spPr>
          <a:xfrm>
            <a:off x="609120" y="368208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CustomShape 1" hidden="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47" name="CustomShape 2" hidden="1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48" name="CustomShape 3" hidden="1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49" name="CustomShape 4" hidden="1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50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51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52" name="CustomShape 7" hidden="1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5160 w 334440"/>
              <a:gd name="textAreaTop" fmla="*/ 0 h 292680"/>
              <a:gd name="textAreaBottom" fmla="*/ 29340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53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54" name="CustomShape 9"/>
          <p:cNvSpPr/>
          <p:nvPr/>
        </p:nvSpPr>
        <p:spPr>
          <a:xfrm>
            <a:off x="11579400" y="5638680"/>
            <a:ext cx="608040" cy="121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55" name="CustomShape 10"/>
          <p:cNvSpPr/>
          <p:nvPr/>
        </p:nvSpPr>
        <p:spPr>
          <a:xfrm>
            <a:off x="11274840" y="5638680"/>
            <a:ext cx="303120" cy="12178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56" name="CustomShape 11"/>
          <p:cNvSpPr/>
          <p:nvPr/>
        </p:nvSpPr>
        <p:spPr>
          <a:xfrm>
            <a:off x="121896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57" name="CustomShape 12"/>
          <p:cNvSpPr/>
          <p:nvPr/>
        </p:nvSpPr>
        <p:spPr>
          <a:xfrm>
            <a:off x="0" y="0"/>
            <a:ext cx="1217520" cy="68565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58" name="CustomShape 13"/>
          <p:cNvSpPr/>
          <p:nvPr/>
        </p:nvSpPr>
        <p:spPr>
          <a:xfrm>
            <a:off x="0" y="5638680"/>
            <a:ext cx="12187440" cy="121788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59" name="Line 14"/>
          <p:cNvSpPr/>
          <p:nvPr/>
        </p:nvSpPr>
        <p:spPr>
          <a:xfrm>
            <a:off x="11573280" y="5638680"/>
            <a:ext cx="360" cy="121932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60" name="CustomShape 15"/>
          <p:cNvSpPr/>
          <p:nvPr/>
        </p:nvSpPr>
        <p:spPr>
          <a:xfrm>
            <a:off x="0" y="5643000"/>
            <a:ext cx="1214640" cy="121356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61" name="Line 16"/>
          <p:cNvSpPr/>
          <p:nvPr/>
        </p:nvSpPr>
        <p:spPr>
          <a:xfrm>
            <a:off x="121860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62" name="Line 17"/>
          <p:cNvSpPr/>
          <p:nvPr/>
        </p:nvSpPr>
        <p:spPr>
          <a:xfrm>
            <a:off x="0" y="5631120"/>
            <a:ext cx="18280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63" name="CustomShape 18"/>
          <p:cNvSpPr/>
          <p:nvPr/>
        </p:nvSpPr>
        <p:spPr>
          <a:xfrm>
            <a:off x="276480" y="6032520"/>
            <a:ext cx="591840" cy="517680"/>
          </a:xfrm>
          <a:custGeom>
            <a:avLst/>
            <a:gdLst>
              <a:gd name="textAreaLeft" fmla="*/ 0 w 591840"/>
              <a:gd name="textAreaRight" fmla="*/ 592560 w 591840"/>
              <a:gd name="textAreaTop" fmla="*/ 0 h 517680"/>
              <a:gd name="textAreaBottom" fmla="*/ 518400 h 517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64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4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6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7" name="PlaceHolder 4"/>
          <p:cNvSpPr>
            <a:spLocks noGrp="1"/>
          </p:cNvSpPr>
          <p:nvPr>
            <p:ph type="body"/>
          </p:nvPr>
        </p:nvSpPr>
        <p:spPr>
          <a:xfrm>
            <a:off x="6230160" y="368208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CustomShape 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73" name="CustomShape 2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74" name="CustomShape 3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75" name="CustomShape 4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76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77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78" name="CustomShape 7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5160 w 334440"/>
              <a:gd name="textAreaTop" fmla="*/ 0 h 292680"/>
              <a:gd name="textAreaBottom" fmla="*/ 29340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79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80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1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2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3" name="PlaceHolder 4"/>
          <p:cNvSpPr>
            <a:spLocks noGrp="1"/>
          </p:cNvSpPr>
          <p:nvPr>
            <p:ph type="body"/>
          </p:nvPr>
        </p:nvSpPr>
        <p:spPr>
          <a:xfrm>
            <a:off x="609120" y="3682080"/>
            <a:ext cx="1096920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3" r:id="rId2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CustomShape 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89" name="CustomShape 2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90" name="CustomShape 3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91" name="CustomShape 4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92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93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94" name="CustomShape 7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5160 w 334440"/>
              <a:gd name="textAreaTop" fmla="*/ 0 h 292680"/>
              <a:gd name="textAreaBottom" fmla="*/ 29340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95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96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7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20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8" name="PlaceHolder 3"/>
          <p:cNvSpPr>
            <a:spLocks noGrp="1"/>
          </p:cNvSpPr>
          <p:nvPr>
            <p:ph type="body"/>
          </p:nvPr>
        </p:nvSpPr>
        <p:spPr>
          <a:xfrm>
            <a:off x="609120" y="3682080"/>
            <a:ext cx="1096920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CustomShape 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03" name="CustomShape 2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04" name="CustomShape 3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05" name="CustomShape 4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06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07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08" name="CustomShape 7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5160 w 334440"/>
              <a:gd name="textAreaTop" fmla="*/ 0 h 292680"/>
              <a:gd name="textAreaBottom" fmla="*/ 29340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09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10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1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2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3" name="PlaceHolder 4"/>
          <p:cNvSpPr>
            <a:spLocks noGrp="1"/>
          </p:cNvSpPr>
          <p:nvPr>
            <p:ph type="body"/>
          </p:nvPr>
        </p:nvSpPr>
        <p:spPr>
          <a:xfrm>
            <a:off x="609120" y="368208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4" name="PlaceHolder 5"/>
          <p:cNvSpPr>
            <a:spLocks noGrp="1"/>
          </p:cNvSpPr>
          <p:nvPr>
            <p:ph type="body"/>
          </p:nvPr>
        </p:nvSpPr>
        <p:spPr>
          <a:xfrm>
            <a:off x="6230160" y="368208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7" r:id="rId2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CustomShape 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21" name="CustomShape 2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22" name="CustomShape 3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23" name="CustomShape 4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24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25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26" name="CustomShape 7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5160 w 334440"/>
              <a:gd name="textAreaTop" fmla="*/ 0 h 292680"/>
              <a:gd name="textAreaBottom" fmla="*/ 29340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27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9" r:id="rId2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29" name="CustomShape 2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31" name="CustomShape 4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32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33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34" name="CustomShape 7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5160 w 334440"/>
              <a:gd name="textAreaTop" fmla="*/ 0 h 292680"/>
              <a:gd name="textAreaBottom" fmla="*/ 29340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35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36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7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1" r:id="rId2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CustomShape 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39" name="CustomShape 2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40" name="CustomShape 3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41" name="CustomShape 4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42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43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44" name="CustomShape 7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5160 w 334440"/>
              <a:gd name="textAreaTop" fmla="*/ 0 h 292680"/>
              <a:gd name="textAreaBottom" fmla="*/ 29340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45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46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7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20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3" r:id="rId2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CustomShape 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51" name="CustomShape 2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52" name="CustomShape 3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53" name="CustomShape 4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54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55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56" name="CustomShape 7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5160 w 334440"/>
              <a:gd name="textAreaTop" fmla="*/ 0 h 292680"/>
              <a:gd name="textAreaBottom" fmla="*/ 29340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57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58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9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20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5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ustomShape 1" hidden="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7" name="CustomShape 2" hidden="1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8" name="CustomShape 3" hidden="1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9" name="CustomShape 4" hidden="1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0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1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2" name="CustomShape 7" hidden="1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5160 w 334440"/>
              <a:gd name="textAreaTop" fmla="*/ 0 h 292680"/>
              <a:gd name="textAreaBottom" fmla="*/ 29340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3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4" name="CustomShape 9"/>
          <p:cNvSpPr/>
          <p:nvPr/>
        </p:nvSpPr>
        <p:spPr>
          <a:xfrm>
            <a:off x="11579400" y="5638680"/>
            <a:ext cx="608040" cy="121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5" name="CustomShape 10"/>
          <p:cNvSpPr/>
          <p:nvPr/>
        </p:nvSpPr>
        <p:spPr>
          <a:xfrm>
            <a:off x="11274840" y="5638680"/>
            <a:ext cx="303120" cy="12178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6" name="CustomShape 11"/>
          <p:cNvSpPr/>
          <p:nvPr/>
        </p:nvSpPr>
        <p:spPr>
          <a:xfrm>
            <a:off x="121896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7" name="CustomShape 12"/>
          <p:cNvSpPr/>
          <p:nvPr/>
        </p:nvSpPr>
        <p:spPr>
          <a:xfrm>
            <a:off x="0" y="0"/>
            <a:ext cx="1217520" cy="68565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8" name="CustomShape 13"/>
          <p:cNvSpPr/>
          <p:nvPr/>
        </p:nvSpPr>
        <p:spPr>
          <a:xfrm>
            <a:off x="0" y="5638680"/>
            <a:ext cx="12187440" cy="121788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9" name="Line 14"/>
          <p:cNvSpPr/>
          <p:nvPr/>
        </p:nvSpPr>
        <p:spPr>
          <a:xfrm>
            <a:off x="11573280" y="5638680"/>
            <a:ext cx="360" cy="121932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0" name="CustomShape 15"/>
          <p:cNvSpPr/>
          <p:nvPr/>
        </p:nvSpPr>
        <p:spPr>
          <a:xfrm>
            <a:off x="0" y="5643000"/>
            <a:ext cx="1214640" cy="121356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41" name="Line 16"/>
          <p:cNvSpPr/>
          <p:nvPr/>
        </p:nvSpPr>
        <p:spPr>
          <a:xfrm>
            <a:off x="121860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2" name="Line 17"/>
          <p:cNvSpPr/>
          <p:nvPr/>
        </p:nvSpPr>
        <p:spPr>
          <a:xfrm>
            <a:off x="0" y="5631120"/>
            <a:ext cx="18280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3" name="CustomShape 18"/>
          <p:cNvSpPr/>
          <p:nvPr/>
        </p:nvSpPr>
        <p:spPr>
          <a:xfrm>
            <a:off x="276480" y="6032520"/>
            <a:ext cx="591840" cy="517680"/>
          </a:xfrm>
          <a:custGeom>
            <a:avLst/>
            <a:gdLst>
              <a:gd name="textAreaLeft" fmla="*/ 0 w 591840"/>
              <a:gd name="textAreaRight" fmla="*/ 592560 w 591840"/>
              <a:gd name="textAreaTop" fmla="*/ 0 h 517680"/>
              <a:gd name="textAreaBottom" fmla="*/ 518400 h 517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20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09120" y="3682080"/>
            <a:ext cx="1096920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CustomShape 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63" name="CustomShape 2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64" name="CustomShape 3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65" name="CustomShape 4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66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67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68" name="CustomShape 7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5160 w 334440"/>
              <a:gd name="textAreaTop" fmla="*/ 0 h 292680"/>
              <a:gd name="textAreaBottom" fmla="*/ 29340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69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70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1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4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2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4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7" r:id="rId2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CustomShape 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77" name="CustomShape 2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78" name="CustomShape 3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79" name="CustomShape 4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80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81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82" name="CustomShape 7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5160 w 334440"/>
              <a:gd name="textAreaTop" fmla="*/ 0 h 292680"/>
              <a:gd name="textAreaBottom" fmla="*/ 29340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83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84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9" r:id="rId2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CustomShape 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87" name="CustomShape 2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88" name="CustomShape 3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89" name="CustomShape 4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90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91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92" name="CustomShape 7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5160 w 334440"/>
              <a:gd name="textAreaTop" fmla="*/ 0 h 292680"/>
              <a:gd name="textAreaBottom" fmla="*/ 29340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93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1" r:id="rId2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CustomShape 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95" name="CustomShape 2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96" name="CustomShape 3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97" name="CustomShape 4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98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99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00" name="CustomShape 7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5160 w 334440"/>
              <a:gd name="textAreaTop" fmla="*/ 0 h 292680"/>
              <a:gd name="textAreaBottom" fmla="*/ 29340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01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02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3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4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4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5" name="PlaceHolder 4"/>
          <p:cNvSpPr>
            <a:spLocks noGrp="1"/>
          </p:cNvSpPr>
          <p:nvPr>
            <p:ph type="body"/>
          </p:nvPr>
        </p:nvSpPr>
        <p:spPr>
          <a:xfrm>
            <a:off x="609120" y="368208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3" r:id="rId2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CustomShape 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411" name="CustomShape 2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12" name="CustomShape 3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413" name="CustomShape 4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414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15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16" name="CustomShape 7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5160 w 334440"/>
              <a:gd name="textAreaTop" fmla="*/ 0 h 292680"/>
              <a:gd name="textAreaBottom" fmla="*/ 29340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17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18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9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4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0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1" name="PlaceHolder 4"/>
          <p:cNvSpPr>
            <a:spLocks noGrp="1"/>
          </p:cNvSpPr>
          <p:nvPr>
            <p:ph type="body"/>
          </p:nvPr>
        </p:nvSpPr>
        <p:spPr>
          <a:xfrm>
            <a:off x="6230160" y="368208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5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 hidden="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51" name="CustomShape 2" hidden="1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2" name="CustomShape 3" hidden="1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53" name="CustomShape 4" hidden="1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54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5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6" name="CustomShape 7" hidden="1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5160 w 334440"/>
              <a:gd name="textAreaTop" fmla="*/ 0 h 292680"/>
              <a:gd name="textAreaBottom" fmla="*/ 29340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7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8" name="CustomShape 9"/>
          <p:cNvSpPr/>
          <p:nvPr/>
        </p:nvSpPr>
        <p:spPr>
          <a:xfrm>
            <a:off x="11579400" y="5638680"/>
            <a:ext cx="608040" cy="121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9" name="CustomShape 10"/>
          <p:cNvSpPr/>
          <p:nvPr/>
        </p:nvSpPr>
        <p:spPr>
          <a:xfrm>
            <a:off x="11274840" y="5638680"/>
            <a:ext cx="303120" cy="12178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60" name="CustomShape 11"/>
          <p:cNvSpPr/>
          <p:nvPr/>
        </p:nvSpPr>
        <p:spPr>
          <a:xfrm>
            <a:off x="121896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61" name="CustomShape 12"/>
          <p:cNvSpPr/>
          <p:nvPr/>
        </p:nvSpPr>
        <p:spPr>
          <a:xfrm>
            <a:off x="0" y="0"/>
            <a:ext cx="1217520" cy="68565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62" name="CustomShape 13"/>
          <p:cNvSpPr/>
          <p:nvPr/>
        </p:nvSpPr>
        <p:spPr>
          <a:xfrm>
            <a:off x="0" y="5638680"/>
            <a:ext cx="12187440" cy="121788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63" name="Line 14"/>
          <p:cNvSpPr/>
          <p:nvPr/>
        </p:nvSpPr>
        <p:spPr>
          <a:xfrm>
            <a:off x="11573280" y="5638680"/>
            <a:ext cx="360" cy="121932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64" name="CustomShape 15"/>
          <p:cNvSpPr/>
          <p:nvPr/>
        </p:nvSpPr>
        <p:spPr>
          <a:xfrm>
            <a:off x="0" y="5643000"/>
            <a:ext cx="1214640" cy="121356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65" name="Line 16"/>
          <p:cNvSpPr/>
          <p:nvPr/>
        </p:nvSpPr>
        <p:spPr>
          <a:xfrm>
            <a:off x="121860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66" name="Line 17"/>
          <p:cNvSpPr/>
          <p:nvPr/>
        </p:nvSpPr>
        <p:spPr>
          <a:xfrm>
            <a:off x="0" y="5631120"/>
            <a:ext cx="18280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67" name="CustomShape 18"/>
          <p:cNvSpPr/>
          <p:nvPr/>
        </p:nvSpPr>
        <p:spPr>
          <a:xfrm>
            <a:off x="276480" y="6032520"/>
            <a:ext cx="591840" cy="517680"/>
          </a:xfrm>
          <a:custGeom>
            <a:avLst/>
            <a:gdLst>
              <a:gd name="textAreaLeft" fmla="*/ 0 w 591840"/>
              <a:gd name="textAreaRight" fmla="*/ 592560 w 591840"/>
              <a:gd name="textAreaTop" fmla="*/ 0 h 517680"/>
              <a:gd name="textAreaBottom" fmla="*/ 518400 h 517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09120" y="368208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6230160" y="368208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 hidden="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79" name="CustomShape 2" hidden="1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0" name="CustomShape 3" hidden="1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81" name="CustomShape 4" hidden="1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82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3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4" name="CustomShape 7" hidden="1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5160 w 334440"/>
              <a:gd name="textAreaTop" fmla="*/ 0 h 292680"/>
              <a:gd name="textAreaBottom" fmla="*/ 29340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5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6" name="CustomShape 9"/>
          <p:cNvSpPr/>
          <p:nvPr/>
        </p:nvSpPr>
        <p:spPr>
          <a:xfrm>
            <a:off x="11579400" y="5638680"/>
            <a:ext cx="608040" cy="121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7" name="CustomShape 10"/>
          <p:cNvSpPr/>
          <p:nvPr/>
        </p:nvSpPr>
        <p:spPr>
          <a:xfrm>
            <a:off x="11274840" y="5638680"/>
            <a:ext cx="303120" cy="12178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88" name="CustomShape 11"/>
          <p:cNvSpPr/>
          <p:nvPr/>
        </p:nvSpPr>
        <p:spPr>
          <a:xfrm>
            <a:off x="121896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9" name="CustomShape 12"/>
          <p:cNvSpPr/>
          <p:nvPr/>
        </p:nvSpPr>
        <p:spPr>
          <a:xfrm>
            <a:off x="0" y="0"/>
            <a:ext cx="1217520" cy="68565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90" name="CustomShape 13"/>
          <p:cNvSpPr/>
          <p:nvPr/>
        </p:nvSpPr>
        <p:spPr>
          <a:xfrm>
            <a:off x="0" y="5638680"/>
            <a:ext cx="12187440" cy="121788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91" name="Line 14"/>
          <p:cNvSpPr/>
          <p:nvPr/>
        </p:nvSpPr>
        <p:spPr>
          <a:xfrm>
            <a:off x="11573280" y="5638680"/>
            <a:ext cx="360" cy="121932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2" name="CustomShape 15"/>
          <p:cNvSpPr/>
          <p:nvPr/>
        </p:nvSpPr>
        <p:spPr>
          <a:xfrm>
            <a:off x="0" y="5643000"/>
            <a:ext cx="1214640" cy="121356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93" name="Line 16"/>
          <p:cNvSpPr/>
          <p:nvPr/>
        </p:nvSpPr>
        <p:spPr>
          <a:xfrm>
            <a:off x="121860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4" name="Line 17"/>
          <p:cNvSpPr/>
          <p:nvPr/>
        </p:nvSpPr>
        <p:spPr>
          <a:xfrm>
            <a:off x="0" y="5631120"/>
            <a:ext cx="18280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5" name="CustomShape 18"/>
          <p:cNvSpPr/>
          <p:nvPr/>
        </p:nvSpPr>
        <p:spPr>
          <a:xfrm>
            <a:off x="276480" y="6032520"/>
            <a:ext cx="591840" cy="517680"/>
          </a:xfrm>
          <a:custGeom>
            <a:avLst/>
            <a:gdLst>
              <a:gd name="textAreaLeft" fmla="*/ 0 w 591840"/>
              <a:gd name="textAreaRight" fmla="*/ 592560 w 591840"/>
              <a:gd name="textAreaTop" fmla="*/ 0 h 517680"/>
              <a:gd name="textAreaBottom" fmla="*/ 518400 h 517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 hidden="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97" name="CustomShape 2" hidden="1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8" name="CustomShape 3" hidden="1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99" name="CustomShape 4" hidden="1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00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01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02" name="CustomShape 7" hidden="1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5160 w 334440"/>
              <a:gd name="textAreaTop" fmla="*/ 0 h 292680"/>
              <a:gd name="textAreaBottom" fmla="*/ 29340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03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04" name="CustomShape 9"/>
          <p:cNvSpPr/>
          <p:nvPr/>
        </p:nvSpPr>
        <p:spPr>
          <a:xfrm>
            <a:off x="11579400" y="5638680"/>
            <a:ext cx="608040" cy="121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05" name="CustomShape 10"/>
          <p:cNvSpPr/>
          <p:nvPr/>
        </p:nvSpPr>
        <p:spPr>
          <a:xfrm>
            <a:off x="11274840" y="5638680"/>
            <a:ext cx="303120" cy="12178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06" name="CustomShape 11"/>
          <p:cNvSpPr/>
          <p:nvPr/>
        </p:nvSpPr>
        <p:spPr>
          <a:xfrm>
            <a:off x="121896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07" name="CustomShape 12"/>
          <p:cNvSpPr/>
          <p:nvPr/>
        </p:nvSpPr>
        <p:spPr>
          <a:xfrm>
            <a:off x="0" y="0"/>
            <a:ext cx="1217520" cy="68565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08" name="CustomShape 13"/>
          <p:cNvSpPr/>
          <p:nvPr/>
        </p:nvSpPr>
        <p:spPr>
          <a:xfrm>
            <a:off x="0" y="5638680"/>
            <a:ext cx="12187440" cy="121788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09" name="Line 14"/>
          <p:cNvSpPr/>
          <p:nvPr/>
        </p:nvSpPr>
        <p:spPr>
          <a:xfrm>
            <a:off x="11573280" y="5638680"/>
            <a:ext cx="360" cy="121932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10" name="CustomShape 15"/>
          <p:cNvSpPr/>
          <p:nvPr/>
        </p:nvSpPr>
        <p:spPr>
          <a:xfrm>
            <a:off x="0" y="5643000"/>
            <a:ext cx="1214640" cy="121356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11" name="Line 16"/>
          <p:cNvSpPr/>
          <p:nvPr/>
        </p:nvSpPr>
        <p:spPr>
          <a:xfrm>
            <a:off x="121860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12" name="Line 17"/>
          <p:cNvSpPr/>
          <p:nvPr/>
        </p:nvSpPr>
        <p:spPr>
          <a:xfrm>
            <a:off x="0" y="5631120"/>
            <a:ext cx="18280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13" name="CustomShape 18"/>
          <p:cNvSpPr/>
          <p:nvPr/>
        </p:nvSpPr>
        <p:spPr>
          <a:xfrm>
            <a:off x="276480" y="6032520"/>
            <a:ext cx="591840" cy="517680"/>
          </a:xfrm>
          <a:custGeom>
            <a:avLst/>
            <a:gdLst>
              <a:gd name="textAreaLeft" fmla="*/ 0 w 591840"/>
              <a:gd name="textAreaRight" fmla="*/ 592560 w 591840"/>
              <a:gd name="textAreaTop" fmla="*/ 0 h 517680"/>
              <a:gd name="textAreaBottom" fmla="*/ 518400 h 517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 hidden="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15" name="CustomShape 2" hidden="1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16" name="CustomShape 3" hidden="1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17" name="CustomShape 4" hidden="1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18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19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0" name="CustomShape 7" hidden="1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5160 w 334440"/>
              <a:gd name="textAreaTop" fmla="*/ 0 h 292680"/>
              <a:gd name="textAreaBottom" fmla="*/ 29340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1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2" name="CustomShape 9"/>
          <p:cNvSpPr/>
          <p:nvPr/>
        </p:nvSpPr>
        <p:spPr>
          <a:xfrm>
            <a:off x="11579400" y="5638680"/>
            <a:ext cx="608040" cy="121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3" name="CustomShape 10"/>
          <p:cNvSpPr/>
          <p:nvPr/>
        </p:nvSpPr>
        <p:spPr>
          <a:xfrm>
            <a:off x="11274840" y="5638680"/>
            <a:ext cx="303120" cy="12178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24" name="CustomShape 11"/>
          <p:cNvSpPr/>
          <p:nvPr/>
        </p:nvSpPr>
        <p:spPr>
          <a:xfrm>
            <a:off x="121896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5" name="CustomShape 12"/>
          <p:cNvSpPr/>
          <p:nvPr/>
        </p:nvSpPr>
        <p:spPr>
          <a:xfrm>
            <a:off x="0" y="0"/>
            <a:ext cx="1217520" cy="68565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26" name="CustomShape 13"/>
          <p:cNvSpPr/>
          <p:nvPr/>
        </p:nvSpPr>
        <p:spPr>
          <a:xfrm>
            <a:off x="0" y="5638680"/>
            <a:ext cx="12187440" cy="121788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27" name="Line 14"/>
          <p:cNvSpPr/>
          <p:nvPr/>
        </p:nvSpPr>
        <p:spPr>
          <a:xfrm>
            <a:off x="11573280" y="5638680"/>
            <a:ext cx="360" cy="121932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8" name="CustomShape 15"/>
          <p:cNvSpPr/>
          <p:nvPr/>
        </p:nvSpPr>
        <p:spPr>
          <a:xfrm>
            <a:off x="0" y="5643000"/>
            <a:ext cx="1214640" cy="121356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29" name="Line 16"/>
          <p:cNvSpPr/>
          <p:nvPr/>
        </p:nvSpPr>
        <p:spPr>
          <a:xfrm>
            <a:off x="121860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30" name="Line 17"/>
          <p:cNvSpPr/>
          <p:nvPr/>
        </p:nvSpPr>
        <p:spPr>
          <a:xfrm>
            <a:off x="0" y="5631120"/>
            <a:ext cx="18280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31" name="CustomShape 18"/>
          <p:cNvSpPr/>
          <p:nvPr/>
        </p:nvSpPr>
        <p:spPr>
          <a:xfrm>
            <a:off x="276480" y="6032520"/>
            <a:ext cx="591840" cy="517680"/>
          </a:xfrm>
          <a:custGeom>
            <a:avLst/>
            <a:gdLst>
              <a:gd name="textAreaLeft" fmla="*/ 0 w 591840"/>
              <a:gd name="textAreaRight" fmla="*/ 592560 w 591840"/>
              <a:gd name="textAreaTop" fmla="*/ 0 h 517680"/>
              <a:gd name="textAreaBottom" fmla="*/ 518400 h 517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20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 hidden="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37" name="CustomShape 2" hidden="1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38" name="CustomShape 3" hidden="1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39" name="CustomShape 4" hidden="1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40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41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42" name="CustomShape 7" hidden="1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5160 w 334440"/>
              <a:gd name="textAreaTop" fmla="*/ 0 h 292680"/>
              <a:gd name="textAreaBottom" fmla="*/ 29340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43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44" name="CustomShape 9"/>
          <p:cNvSpPr/>
          <p:nvPr/>
        </p:nvSpPr>
        <p:spPr>
          <a:xfrm>
            <a:off x="11579400" y="5638680"/>
            <a:ext cx="608040" cy="121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45" name="CustomShape 10"/>
          <p:cNvSpPr/>
          <p:nvPr/>
        </p:nvSpPr>
        <p:spPr>
          <a:xfrm>
            <a:off x="11274840" y="5638680"/>
            <a:ext cx="303120" cy="12178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46" name="CustomShape 11"/>
          <p:cNvSpPr/>
          <p:nvPr/>
        </p:nvSpPr>
        <p:spPr>
          <a:xfrm>
            <a:off x="121896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47" name="CustomShape 12"/>
          <p:cNvSpPr/>
          <p:nvPr/>
        </p:nvSpPr>
        <p:spPr>
          <a:xfrm>
            <a:off x="0" y="0"/>
            <a:ext cx="1217520" cy="68565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48" name="CustomShape 13"/>
          <p:cNvSpPr/>
          <p:nvPr/>
        </p:nvSpPr>
        <p:spPr>
          <a:xfrm>
            <a:off x="0" y="5638680"/>
            <a:ext cx="12187440" cy="121788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49" name="Line 14"/>
          <p:cNvSpPr/>
          <p:nvPr/>
        </p:nvSpPr>
        <p:spPr>
          <a:xfrm>
            <a:off x="11573280" y="5638680"/>
            <a:ext cx="360" cy="121932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0" name="CustomShape 15"/>
          <p:cNvSpPr/>
          <p:nvPr/>
        </p:nvSpPr>
        <p:spPr>
          <a:xfrm>
            <a:off x="0" y="5643000"/>
            <a:ext cx="1214640" cy="121356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51" name="Line 16"/>
          <p:cNvSpPr/>
          <p:nvPr/>
        </p:nvSpPr>
        <p:spPr>
          <a:xfrm>
            <a:off x="121860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2" name="Line 17"/>
          <p:cNvSpPr/>
          <p:nvPr/>
        </p:nvSpPr>
        <p:spPr>
          <a:xfrm>
            <a:off x="0" y="5631120"/>
            <a:ext cx="18280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3" name="CustomShape 18"/>
          <p:cNvSpPr/>
          <p:nvPr/>
        </p:nvSpPr>
        <p:spPr>
          <a:xfrm>
            <a:off x="276480" y="6032520"/>
            <a:ext cx="591840" cy="517680"/>
          </a:xfrm>
          <a:custGeom>
            <a:avLst/>
            <a:gdLst>
              <a:gd name="textAreaLeft" fmla="*/ 0 w 591840"/>
              <a:gd name="textAreaRight" fmla="*/ 592560 w 591840"/>
              <a:gd name="textAreaTop" fmla="*/ 0 h 517680"/>
              <a:gd name="textAreaBottom" fmla="*/ 518400 h 517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20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 hidden="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59" name="CustomShape 2" hidden="1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0" name="CustomShape 3" hidden="1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61" name="CustomShape 4" hidden="1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62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3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4" name="CustomShape 7" hidden="1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5160 w 334440"/>
              <a:gd name="textAreaTop" fmla="*/ 0 h 292680"/>
              <a:gd name="textAreaBottom" fmla="*/ 29340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5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6" name="CustomShape 9"/>
          <p:cNvSpPr/>
          <p:nvPr/>
        </p:nvSpPr>
        <p:spPr>
          <a:xfrm>
            <a:off x="11579400" y="5638680"/>
            <a:ext cx="608040" cy="121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7" name="CustomShape 10"/>
          <p:cNvSpPr/>
          <p:nvPr/>
        </p:nvSpPr>
        <p:spPr>
          <a:xfrm>
            <a:off x="11274840" y="5638680"/>
            <a:ext cx="303120" cy="12178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68" name="CustomShape 11"/>
          <p:cNvSpPr/>
          <p:nvPr/>
        </p:nvSpPr>
        <p:spPr>
          <a:xfrm>
            <a:off x="121896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9" name="CustomShape 12"/>
          <p:cNvSpPr/>
          <p:nvPr/>
        </p:nvSpPr>
        <p:spPr>
          <a:xfrm>
            <a:off x="0" y="0"/>
            <a:ext cx="1217520" cy="68565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70" name="CustomShape 13"/>
          <p:cNvSpPr/>
          <p:nvPr/>
        </p:nvSpPr>
        <p:spPr>
          <a:xfrm>
            <a:off x="0" y="5638680"/>
            <a:ext cx="12187440" cy="121788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71" name="Line 14"/>
          <p:cNvSpPr/>
          <p:nvPr/>
        </p:nvSpPr>
        <p:spPr>
          <a:xfrm>
            <a:off x="11573280" y="5638680"/>
            <a:ext cx="360" cy="121932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72" name="CustomShape 15"/>
          <p:cNvSpPr/>
          <p:nvPr/>
        </p:nvSpPr>
        <p:spPr>
          <a:xfrm>
            <a:off x="0" y="5643000"/>
            <a:ext cx="1214640" cy="121356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73" name="Line 16"/>
          <p:cNvSpPr/>
          <p:nvPr/>
        </p:nvSpPr>
        <p:spPr>
          <a:xfrm>
            <a:off x="121860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74" name="Line 17"/>
          <p:cNvSpPr/>
          <p:nvPr/>
        </p:nvSpPr>
        <p:spPr>
          <a:xfrm>
            <a:off x="0" y="5631120"/>
            <a:ext cx="18280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75" name="CustomShape 18"/>
          <p:cNvSpPr/>
          <p:nvPr/>
        </p:nvSpPr>
        <p:spPr>
          <a:xfrm>
            <a:off x="276480" y="6032520"/>
            <a:ext cx="591840" cy="517680"/>
          </a:xfrm>
          <a:custGeom>
            <a:avLst/>
            <a:gdLst>
              <a:gd name="textAreaLeft" fmla="*/ 0 w 591840"/>
              <a:gd name="textAreaRight" fmla="*/ 592560 w 591840"/>
              <a:gd name="textAreaTop" fmla="*/ 0 h 517680"/>
              <a:gd name="textAreaBottom" fmla="*/ 518400 h 517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4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4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CustomShape 1" hidden="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83" name="CustomShape 2" hidden="1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84" name="CustomShape 3" hidden="1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85" name="CustomShape 4" hidden="1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86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87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88" name="CustomShape 7" hidden="1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5160 w 334440"/>
              <a:gd name="textAreaTop" fmla="*/ 0 h 292680"/>
              <a:gd name="textAreaBottom" fmla="*/ 29340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89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90" name="CustomShape 9"/>
          <p:cNvSpPr/>
          <p:nvPr/>
        </p:nvSpPr>
        <p:spPr>
          <a:xfrm>
            <a:off x="11579400" y="5638680"/>
            <a:ext cx="608040" cy="121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91" name="CustomShape 10"/>
          <p:cNvSpPr/>
          <p:nvPr/>
        </p:nvSpPr>
        <p:spPr>
          <a:xfrm>
            <a:off x="11274840" y="5638680"/>
            <a:ext cx="303120" cy="12178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92" name="CustomShape 11"/>
          <p:cNvSpPr/>
          <p:nvPr/>
        </p:nvSpPr>
        <p:spPr>
          <a:xfrm>
            <a:off x="121896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93" name="CustomShape 12"/>
          <p:cNvSpPr/>
          <p:nvPr/>
        </p:nvSpPr>
        <p:spPr>
          <a:xfrm>
            <a:off x="0" y="0"/>
            <a:ext cx="1217520" cy="68565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94" name="CustomShape 13"/>
          <p:cNvSpPr/>
          <p:nvPr/>
        </p:nvSpPr>
        <p:spPr>
          <a:xfrm>
            <a:off x="0" y="5638680"/>
            <a:ext cx="12187440" cy="121788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95" name="Line 14"/>
          <p:cNvSpPr/>
          <p:nvPr/>
        </p:nvSpPr>
        <p:spPr>
          <a:xfrm>
            <a:off x="11573280" y="5638680"/>
            <a:ext cx="360" cy="121932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96" name="CustomShape 15"/>
          <p:cNvSpPr/>
          <p:nvPr/>
        </p:nvSpPr>
        <p:spPr>
          <a:xfrm>
            <a:off x="0" y="5643000"/>
            <a:ext cx="1214640" cy="121356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97" name="Line 16"/>
          <p:cNvSpPr/>
          <p:nvPr/>
        </p:nvSpPr>
        <p:spPr>
          <a:xfrm>
            <a:off x="121860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98" name="Line 17"/>
          <p:cNvSpPr/>
          <p:nvPr/>
        </p:nvSpPr>
        <p:spPr>
          <a:xfrm>
            <a:off x="0" y="5631120"/>
            <a:ext cx="18280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99" name="CustomShape 18"/>
          <p:cNvSpPr/>
          <p:nvPr/>
        </p:nvSpPr>
        <p:spPr>
          <a:xfrm>
            <a:off x="276480" y="6032520"/>
            <a:ext cx="591840" cy="517680"/>
          </a:xfrm>
          <a:custGeom>
            <a:avLst/>
            <a:gdLst>
              <a:gd name="textAreaLeft" fmla="*/ 0 w 591840"/>
              <a:gd name="textAreaRight" fmla="*/ 592560 w 591840"/>
              <a:gd name="textAreaTop" fmla="*/ 0 h 517680"/>
              <a:gd name="textAreaBottom" fmla="*/ 518400 h 517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2.wmf"/><Relationship Id="rId3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4.w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5.wmf"/><Relationship Id="rId9" Type="http://schemas.openxmlformats.org/officeDocument/2006/relationships/oleObject" Target="../embeddings/oleObject5.bin"/><Relationship Id="rId10" Type="http://schemas.openxmlformats.org/officeDocument/2006/relationships/image" Target="../media/image6.wmf"/><Relationship Id="rId11" Type="http://schemas.openxmlformats.org/officeDocument/2006/relationships/slideLayout" Target="../slideLayouts/slideLayout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TextShape 1"/>
          <p:cNvSpPr/>
          <p:nvPr/>
        </p:nvSpPr>
        <p:spPr>
          <a:xfrm>
            <a:off x="2428560" y="1600200"/>
            <a:ext cx="8327520" cy="267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90000"/>
              </a:lnSpc>
            </a:pPr>
            <a:r>
              <a:rPr b="0" lang="ru-RU" sz="5400" spc="-1" strike="noStrike">
                <a:solidFill>
                  <a:srgbClr val="344049"/>
                </a:solidFill>
                <a:latin typeface="Euphemia"/>
                <a:ea typeface="DejaVu Sans"/>
              </a:rPr>
              <a:t>Методы измерения физических величин</a:t>
            </a:r>
            <a:endParaRPr b="0" lang="en-US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3" name="TextShape 2"/>
          <p:cNvSpPr/>
          <p:nvPr/>
        </p:nvSpPr>
        <p:spPr>
          <a:xfrm>
            <a:off x="2428560" y="4344840"/>
            <a:ext cx="7515000" cy="111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ctr">
              <a:lnSpc>
                <a:spcPct val="90000"/>
              </a:lnSpc>
              <a:tabLst>
                <a:tab algn="l" pos="0"/>
              </a:tabLst>
            </a:pPr>
            <a:r>
              <a:rPr b="0" lang="ru-RU" sz="3200" spc="-1" strike="noStrike">
                <a:solidFill>
                  <a:srgbClr val="465562"/>
                </a:solidFill>
                <a:latin typeface="Euphemia"/>
                <a:ea typeface="DejaVu Sans"/>
              </a:rPr>
              <a:t>Основные определения.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0000"/>
              </a:lnSpc>
              <a:tabLst>
                <a:tab algn="l" pos="0"/>
              </a:tabLst>
            </a:pPr>
            <a:r>
              <a:rPr b="0" lang="ru-RU" sz="3200" spc="-1" strike="noStrike">
                <a:solidFill>
                  <a:srgbClr val="465562"/>
                </a:solidFill>
                <a:latin typeface="Euphemia"/>
                <a:ea typeface="DejaVu Sans"/>
              </a:rPr>
              <a:t>Система единиц.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4" name="CustomShape 3"/>
          <p:cNvSpPr/>
          <p:nvPr/>
        </p:nvSpPr>
        <p:spPr>
          <a:xfrm>
            <a:off x="3456000" y="5949360"/>
            <a:ext cx="6770520" cy="51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к.ф.-м.н. Соколов Андрей Валерьевич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5" name="TextBox 1"/>
          <p:cNvSpPr/>
          <p:nvPr/>
        </p:nvSpPr>
        <p:spPr>
          <a:xfrm>
            <a:off x="10191600" y="489960"/>
            <a:ext cx="112968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6a8093"/>
                </a:solidFill>
                <a:latin typeface="Arial"/>
                <a:ea typeface="DejaVu Sans"/>
              </a:rPr>
              <a:t>Лекция 1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Русская система мер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4" name="TextShape 2"/>
          <p:cNvSpPr/>
          <p:nvPr/>
        </p:nvSpPr>
        <p:spPr>
          <a:xfrm>
            <a:off x="1593360" y="1600200"/>
            <a:ext cx="978120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83888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1 миля (географическая) = 1/15 градуса земного экватора ≈ 7,42 км.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1 верста (путевая, или пятисотная) = 500 саженей ≈ 1066,8 м.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1 сажень (косая, или косовая) ≈ 248 см.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1 сажень (казённая) = 3 аршина = 7 футов = 12 пядей = 48 вершков = 84 дюйма = 100 соток ≈ 213,36 см.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1 аршин (шаг) = 4 четверти = 28 дюймов = 16 вершков ≈ 71,12 см.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1 фут = 1/7 казённой сажени = 12 дюймов ≈ 30,48 см.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1 пядь большая ≈ 22—23 см (расстояние между концами большого пальца и мизинца).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1 вершок = 4 ногтя = 1/4 пяди = 1/16 аршина = 1,75 дюйма ≈ 44,45 мм.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1 дюйм = 10 линиям ≈ 25,4 мм.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Русская система мер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6" name="TextShape 2"/>
          <p:cNvSpPr/>
          <p:nvPr/>
        </p:nvSpPr>
        <p:spPr>
          <a:xfrm>
            <a:off x="1593360" y="1196640"/>
            <a:ext cx="9781200" cy="497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96666" lnSpcReduction="10000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1 десятина = 2400 кв. саженям = 10 925,4 м² ≈ 1,0925 га;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1 бочка = 40 вёдрам ≈ 491,976 л (491,96 л).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1 ведро = 4 четвертям = 10 штофам = 1/40 бочки ≈ 12,29941 л (на 1902 г.);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1 четушка (чекушка) = 1/50 ведра ≈ 245,98 мл.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1 чарка = 1/100 ведра = 2 шкаликам ≈ 122,99 мл.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1 шкалик = 1/200 ведра ≈ 61,5 мл.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1 стакан ≈ 0,273 л.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1 фунт = 0,40951241 кг.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Английская система мер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8" name="TextShape 2"/>
          <p:cNvSpPr/>
          <p:nvPr/>
        </p:nvSpPr>
        <p:spPr>
          <a:xfrm>
            <a:off x="1413720" y="1600200"/>
            <a:ext cx="1007964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62222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1 морская миля (</a:t>
            </a:r>
            <a:r>
              <a:rPr b="0" lang="en-US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nautical mile, </a:t>
            </a:r>
            <a:r>
              <a:rPr b="0" lang="ru-RU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Великобритания) = 10 кабельтовым = 1,853256 км</a:t>
            </a:r>
            <a:r>
              <a:rPr b="0" lang="en-US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;</a:t>
            </a:r>
            <a:endParaRPr b="0" lang="en-US" sz="29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1 морская миля (</a:t>
            </a:r>
            <a:r>
              <a:rPr b="0" lang="en-US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nautical mile, </a:t>
            </a:r>
            <a:r>
              <a:rPr b="0" lang="ru-RU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США, с 1 июля 1954) = 1,852 км</a:t>
            </a:r>
            <a:r>
              <a:rPr b="0" lang="en-US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;</a:t>
            </a:r>
            <a:endParaRPr b="0" lang="en-US" sz="29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1 кабельтов (</a:t>
            </a:r>
            <a:r>
              <a:rPr b="0" lang="en-US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cable, </a:t>
            </a:r>
            <a:r>
              <a:rPr b="0" lang="ru-RU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Великобритания) = 185,3182 м</a:t>
            </a:r>
            <a:r>
              <a:rPr b="0" lang="en-US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;</a:t>
            </a:r>
            <a:endParaRPr b="0" lang="en-US" sz="29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1 кабельтов (</a:t>
            </a:r>
            <a:r>
              <a:rPr b="0" lang="en-US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cable, </a:t>
            </a:r>
            <a:r>
              <a:rPr b="0" lang="ru-RU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США) = 185,3249 м</a:t>
            </a:r>
            <a:r>
              <a:rPr b="0" lang="en-US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;</a:t>
            </a:r>
            <a:endParaRPr b="0" lang="en-US" sz="29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1 уставная миля (</a:t>
            </a:r>
            <a:r>
              <a:rPr b="0" lang="en-US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statute mile) = 8 </a:t>
            </a:r>
            <a:r>
              <a:rPr b="0" lang="ru-RU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фурлонгам = 5 280 футам = 1609,344 м</a:t>
            </a:r>
            <a:r>
              <a:rPr b="0" lang="en-US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;</a:t>
            </a:r>
            <a:endParaRPr b="0" lang="en-US" sz="29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1 ярд (</a:t>
            </a:r>
            <a:r>
              <a:rPr b="0" lang="en-US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yard) = 3 </a:t>
            </a:r>
            <a:r>
              <a:rPr b="0" lang="ru-RU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футам = 0,9144 м</a:t>
            </a:r>
            <a:r>
              <a:rPr b="0" lang="en-US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;</a:t>
            </a:r>
            <a:endParaRPr b="0" lang="en-US" sz="29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1 фут (</a:t>
            </a:r>
            <a:r>
              <a:rPr b="0" lang="en-US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foot) = 3 </a:t>
            </a:r>
            <a:r>
              <a:rPr b="0" lang="ru-RU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хэндам = 12 дюймам = 0,3048 м</a:t>
            </a:r>
            <a:r>
              <a:rPr b="0" lang="en-US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;</a:t>
            </a:r>
            <a:endParaRPr b="0" lang="en-US" sz="29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1 дюйм (</a:t>
            </a:r>
            <a:r>
              <a:rPr b="0" lang="en-US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inch) = 12 </a:t>
            </a:r>
            <a:r>
              <a:rPr b="0" lang="ru-RU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линиям = 72 точкам = 1000 милам = 2,54 см</a:t>
            </a:r>
            <a:r>
              <a:rPr b="0" lang="en-US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;</a:t>
            </a:r>
            <a:endParaRPr b="0" lang="en-US" sz="29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1 линия (</a:t>
            </a:r>
            <a:r>
              <a:rPr b="0" lang="en-US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line) = 6 </a:t>
            </a:r>
            <a:r>
              <a:rPr b="0" lang="ru-RU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точкам = 2,1167 мм</a:t>
            </a:r>
            <a:r>
              <a:rPr b="0" lang="en-US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;</a:t>
            </a:r>
            <a:endParaRPr b="0" lang="en-US" sz="29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1 точка (</a:t>
            </a:r>
            <a:r>
              <a:rPr b="0" lang="en-US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point) = 0,353 </a:t>
            </a:r>
            <a:r>
              <a:rPr b="0" lang="ru-RU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мм (</a:t>
            </a:r>
            <a:r>
              <a:rPr b="0" lang="en-US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pt, Adobe);</a:t>
            </a:r>
            <a:endParaRPr b="0" lang="en-US" sz="29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900" spc="-1" strike="noStrike">
                <a:solidFill>
                  <a:srgbClr val="465562"/>
                </a:solidFill>
                <a:latin typeface="Euphemia"/>
                <a:ea typeface="DejaVu Sans"/>
              </a:rPr>
              <a:t>1 акр (acre) = 4 рудам = 4046,86 м²</a:t>
            </a:r>
            <a:endParaRPr b="0" lang="en-US" sz="29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9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9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Английская система мер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0" name="TextShape 2"/>
          <p:cNvSpPr/>
          <p:nvPr/>
        </p:nvSpPr>
        <p:spPr>
          <a:xfrm>
            <a:off x="1593360" y="1600200"/>
            <a:ext cx="9781200" cy="485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75000" lnSpcReduction="10000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1 фунт (</a:t>
            </a:r>
            <a:r>
              <a:rPr b="0" lang="en-US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pound, </a:t>
            </a: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лат. </a:t>
            </a:r>
            <a:r>
              <a:rPr b="0" lang="en-US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pondus, </a:t>
            </a: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сокр. </a:t>
            </a:r>
            <a:r>
              <a:rPr b="0" lang="en-US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lb) = 16 </a:t>
            </a: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унциям = 7000 гранов = 453,59237 г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1 унция (</a:t>
            </a:r>
            <a:r>
              <a:rPr b="0" lang="en-US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ounce, oz) = 16 </a:t>
            </a: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драхмам = 437,5 гранам = 28,349523125 г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1 драхма (</a:t>
            </a:r>
            <a:r>
              <a:rPr b="0" lang="en-US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dram)= 1/16 </a:t>
            </a: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унции = 27,34375 гран = 1,7718451953125 г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1 баррель для жидкости = 31,5 = 119,2 л (дм³)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1 баррель для сырой нефти = 42,2 галлонов = 158,97 л (дм³)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1 галлон амер. = 0,833 галлона англ. = 3,784 л (дм³)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1 кварта амер. = 0,833 кварты англ. = 0,946 л (дм³)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1 пинта жидкая амер. = 1/8 амер. галлона = 0,473 л (дм³)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1 унция жидкая (</a:t>
            </a:r>
            <a:r>
              <a:rPr b="0" lang="en-US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fl oz) = 1/128 </a:t>
            </a: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галлона = 1,041 унции англ. = 2 ст. ложки = 1/8 стакана = 29,56 мл (см³)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1 </a:t>
            </a:r>
            <a:r>
              <a:rPr b="0" lang="en-US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BTU (British thermal unit) = </a:t>
            </a: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единица измерения энергии, определяемая как количество тепла, необходимое для подогрева 1 фунта воды на 1 градус Фаренгейта. 1 BTU </a:t>
            </a:r>
            <a:r>
              <a:rPr b="0" lang="ru-RU" sz="2400" spc="-1" strike="noStrike">
                <a:solidFill>
                  <a:srgbClr val="465562"/>
                </a:solidFill>
                <a:latin typeface="DejaVu Sans"/>
                <a:ea typeface="DejaVu Sans"/>
              </a:rPr>
              <a:t>≈</a:t>
            </a: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 1055 Дж. Теплотворная способность 1 куб. фута природного газа примерно равна 1000 BTU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Метрические системы измерения физических величин.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2" name="TextShape 2"/>
          <p:cNvSpPr/>
          <p:nvPr/>
        </p:nvSpPr>
        <p:spPr>
          <a:xfrm>
            <a:off x="1593360" y="1268640"/>
            <a:ext cx="9781200" cy="516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81111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Как следует из названия единицей длины этих систем является метр или его производные.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Существует несколько таких систем, самые известные: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61272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СГС (сантиметр-грамм-секунда) была предложена немецким учёным Гауссом в 1832</a:t>
            </a:r>
            <a:r>
              <a:rPr b="0" lang="en-US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.</a:t>
            </a: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 Удобна для физических расчётов.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61272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МКГСС (метр килограмм-сила секунда) – техническая система единиц. Возникла в середине </a:t>
            </a:r>
            <a:r>
              <a:rPr b="0" lang="en-US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XIX </a:t>
            </a: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века, стандарт был принят в 1901 году. В СССР использовалась преимущественно в промышленности. В настоящее время не используется.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61272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МКС (метр-килограмм-секунда)  была предложена как замена СГС, из-за неудобства многих единиц последней для практического применения. В СССР была введена ГОСТом в 1955 году и использовалась до 1960 года. Вошла в СИ как структурная часть. Есть две производные системы единиц, основанные на МКС: МКСА (метр-килограмм-секунда-ампер), введена в СССР в 1956 году, и МКСК (метр-килограмм-секунда-кельвин) введена в СССР в 1961 году.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Метрические системы измерения физических величин.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4" name="TextShape 2"/>
          <p:cNvSpPr/>
          <p:nvPr/>
        </p:nvSpPr>
        <p:spPr>
          <a:xfrm>
            <a:off x="1593360" y="1600200"/>
            <a:ext cx="978120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lvl="1" marL="61272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МСК (метр секунда кандела) Вошла в СИ в 1967 году.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61272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МТС (метр тонна секунда), аналог СГС для промышленности. Не получила распространения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61272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СИ – международная система единиц.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СГС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6" name="TextShape 2"/>
          <p:cNvSpPr/>
          <p:nvPr/>
        </p:nvSpPr>
        <p:spPr>
          <a:xfrm>
            <a:off x="1593360" y="1268640"/>
            <a:ext cx="9781200" cy="4902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Arial"/>
              <a:buChar char="•"/>
            </a:pPr>
            <a:r>
              <a:rPr b="0" lang="ru-RU" sz="2200" spc="-1" strike="noStrike">
                <a:solidFill>
                  <a:srgbClr val="465562"/>
                </a:solidFill>
                <a:latin typeface="Euphemia"/>
                <a:ea typeface="DejaVu Sans"/>
              </a:rPr>
              <a:t>СГС (сантиметр-грамм-секунда) была предложена немецким ученым Гауссом в 1832</a:t>
            </a:r>
            <a:r>
              <a:rPr b="0" lang="en-US" sz="2200" spc="-1" strike="noStrike">
                <a:solidFill>
                  <a:srgbClr val="465562"/>
                </a:solidFill>
                <a:latin typeface="Euphemia"/>
                <a:ea typeface="DejaVu Sans"/>
              </a:rPr>
              <a:t>. 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Arial"/>
              <a:buChar char="•"/>
            </a:pPr>
            <a:r>
              <a:rPr b="0" lang="ru-RU" sz="2200" spc="-1" strike="noStrike">
                <a:solidFill>
                  <a:srgbClr val="465562"/>
                </a:solidFill>
                <a:latin typeface="Euphemia"/>
                <a:ea typeface="DejaVu Sans"/>
              </a:rPr>
              <a:t>Усовершенствована Максвеллом и Томсоном, которые в 1874 году ввели в систему электромагнитные единицы измерений.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Arial"/>
              <a:buChar char="•"/>
            </a:pPr>
            <a:r>
              <a:rPr b="0" lang="ru-RU" sz="2200" spc="-1" strike="noStrike">
                <a:solidFill>
                  <a:srgbClr val="465562"/>
                </a:solidFill>
                <a:latin typeface="Euphemia"/>
                <a:ea typeface="DejaVu Sans"/>
              </a:rPr>
              <a:t>В 60-х годах </a:t>
            </a:r>
            <a:r>
              <a:rPr b="0" lang="en-US" sz="2200" spc="-1" strike="noStrike">
                <a:solidFill>
                  <a:srgbClr val="465562"/>
                </a:solidFill>
                <a:latin typeface="Euphemia"/>
                <a:ea typeface="DejaVu Sans"/>
              </a:rPr>
              <a:t>XX</a:t>
            </a:r>
            <a:r>
              <a:rPr b="0" lang="ru-RU" sz="2200" spc="-1" strike="noStrike">
                <a:solidFill>
                  <a:srgbClr val="465562"/>
                </a:solidFill>
                <a:latin typeface="Euphemia"/>
                <a:ea typeface="DejaVu Sans"/>
              </a:rPr>
              <a:t> века практически вышла из употребления, однако по-прежнему используется в электродинамике и астрофизике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7" name="CustomShape 3"/>
          <p:cNvSpPr/>
          <p:nvPr/>
        </p:nvSpPr>
        <p:spPr>
          <a:xfrm>
            <a:off x="5834160" y="3886200"/>
            <a:ext cx="6051960" cy="2899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lvl="2" marL="271440" indent="-271440">
              <a:lnSpc>
                <a:spcPct val="10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b="0" lang="ru-RU" sz="1800" spc="-1" strike="noStrike">
                <a:solidFill>
                  <a:srgbClr val="465562"/>
                </a:solidFill>
                <a:latin typeface="Euphemia"/>
                <a:ea typeface="DejaVu Sans"/>
              </a:rPr>
              <a:t>энергия — эрг, г·см²/с², 1 Эрг = 10</a:t>
            </a:r>
            <a:r>
              <a:rPr b="0" lang="ru-RU" sz="1800" spc="-1" strike="noStrike" baseline="30000">
                <a:solidFill>
                  <a:srgbClr val="465562"/>
                </a:solidFill>
                <a:latin typeface="Euphemia"/>
                <a:ea typeface="DejaVu Sans"/>
              </a:rPr>
              <a:t>-7</a:t>
            </a:r>
            <a:r>
              <a:rPr b="0" lang="ru-RU" sz="1800" spc="-1" strike="noStrike">
                <a:solidFill>
                  <a:srgbClr val="465562"/>
                </a:solidFill>
                <a:latin typeface="Euphemia"/>
                <a:ea typeface="DejaVu Sans"/>
              </a:rPr>
              <a:t> Дж;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271440" indent="-271440">
              <a:lnSpc>
                <a:spcPct val="10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b="0" lang="ru-RU" sz="1800" spc="-1" strike="noStrike">
                <a:solidFill>
                  <a:srgbClr val="465562"/>
                </a:solidFill>
                <a:latin typeface="Euphemia"/>
                <a:ea typeface="DejaVu Sans"/>
              </a:rPr>
              <a:t>мощность — эрг/с, г·см²/с³;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271440" indent="-271440">
              <a:lnSpc>
                <a:spcPct val="10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b="0" lang="ru-RU" sz="1800" spc="-1" strike="noStrike">
                <a:solidFill>
                  <a:srgbClr val="465562"/>
                </a:solidFill>
                <a:latin typeface="Euphemia"/>
                <a:ea typeface="DejaVu Sans"/>
              </a:rPr>
              <a:t>давление — бария, дин/см², г/(см·с²), (10 </a:t>
            </a:r>
            <a:r>
              <a:rPr b="0" lang="en-US" sz="1800" spc="-1" strike="noStrike">
                <a:solidFill>
                  <a:srgbClr val="465562"/>
                </a:solidFill>
                <a:latin typeface="Euphemia"/>
                <a:ea typeface="DejaVu Sans"/>
              </a:rPr>
              <a:t>Ba</a:t>
            </a:r>
            <a:r>
              <a:rPr b="0" lang="ru-RU" sz="1800" spc="-1" strike="noStrike">
                <a:solidFill>
                  <a:srgbClr val="465562"/>
                </a:solidFill>
                <a:latin typeface="Euphemia"/>
                <a:ea typeface="DejaVu Sans"/>
              </a:rPr>
              <a:t> = 1Па);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271440" indent="-271440">
              <a:lnSpc>
                <a:spcPct val="10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b="0" lang="ru-RU" sz="1800" spc="-1" strike="noStrike">
                <a:solidFill>
                  <a:srgbClr val="465562"/>
                </a:solidFill>
                <a:latin typeface="Euphemia"/>
                <a:ea typeface="DejaVu Sans"/>
              </a:rPr>
              <a:t>динамическая вязкость — пуаз, г/(см·с);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271440" indent="-271440">
              <a:lnSpc>
                <a:spcPct val="10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b="0" lang="ru-RU" sz="1800" spc="-1" strike="noStrike">
                <a:solidFill>
                  <a:srgbClr val="465562"/>
                </a:solidFill>
                <a:latin typeface="Euphemia"/>
                <a:ea typeface="DejaVu Sans"/>
              </a:rPr>
              <a:t>кинематическая вязкость — стокс, см²/с;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271440" indent="-271440">
              <a:lnSpc>
                <a:spcPct val="10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b="0" lang="ru-RU" sz="1800" spc="-1" strike="noStrike">
                <a:solidFill>
                  <a:srgbClr val="465562"/>
                </a:solidFill>
                <a:latin typeface="Euphemia"/>
                <a:ea typeface="DejaVu Sans"/>
              </a:rPr>
              <a:t>количество вещества — моль (моль).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8" name="CustomShape 4"/>
          <p:cNvSpPr/>
          <p:nvPr/>
        </p:nvSpPr>
        <p:spPr>
          <a:xfrm>
            <a:off x="1370160" y="3962520"/>
            <a:ext cx="4572360" cy="262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lvl="2" marL="271440" indent="-216000">
              <a:lnSpc>
                <a:spcPct val="10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b="0" lang="ru-RU" sz="1800" spc="-1" strike="noStrike">
                <a:solidFill>
                  <a:srgbClr val="465562"/>
                </a:solidFill>
                <a:latin typeface="Euphemia"/>
                <a:ea typeface="DejaVu Sans"/>
              </a:rPr>
              <a:t>длина — </a:t>
            </a:r>
            <a:r>
              <a:rPr b="1" lang="ru-RU" sz="1800" spc="-1" strike="noStrike">
                <a:solidFill>
                  <a:srgbClr val="465562"/>
                </a:solidFill>
                <a:latin typeface="Euphemia"/>
                <a:ea typeface="DejaVu Sans"/>
              </a:rPr>
              <a:t>С</a:t>
            </a:r>
            <a:r>
              <a:rPr b="0" lang="ru-RU" sz="1800" spc="-1" strike="noStrike">
                <a:solidFill>
                  <a:srgbClr val="465562"/>
                </a:solidFill>
                <a:latin typeface="Euphemia"/>
                <a:ea typeface="DejaVu Sans"/>
              </a:rPr>
              <a:t>антиметр (см);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271440" indent="-216000">
              <a:lnSpc>
                <a:spcPct val="10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b="0" lang="ru-RU" sz="1800" spc="-1" strike="noStrike">
                <a:solidFill>
                  <a:srgbClr val="465562"/>
                </a:solidFill>
                <a:latin typeface="Euphemia"/>
                <a:ea typeface="DejaVu Sans"/>
              </a:rPr>
              <a:t>масса — </a:t>
            </a:r>
            <a:r>
              <a:rPr b="1" lang="ru-RU" sz="1800" spc="-1" strike="noStrike">
                <a:solidFill>
                  <a:srgbClr val="465562"/>
                </a:solidFill>
                <a:latin typeface="Euphemia"/>
                <a:ea typeface="DejaVu Sans"/>
              </a:rPr>
              <a:t>Г</a:t>
            </a:r>
            <a:r>
              <a:rPr b="0" lang="ru-RU" sz="1800" spc="-1" strike="noStrike">
                <a:solidFill>
                  <a:srgbClr val="465562"/>
                </a:solidFill>
                <a:latin typeface="Euphemia"/>
                <a:ea typeface="DejaVu Sans"/>
              </a:rPr>
              <a:t>рамм (г);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271440" indent="-216000">
              <a:lnSpc>
                <a:spcPct val="10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b="0" lang="ru-RU" sz="1800" spc="-1" strike="noStrike">
                <a:solidFill>
                  <a:srgbClr val="465562"/>
                </a:solidFill>
                <a:latin typeface="Euphemia"/>
                <a:ea typeface="DejaVu Sans"/>
              </a:rPr>
              <a:t>время — </a:t>
            </a:r>
            <a:r>
              <a:rPr b="1" lang="ru-RU" sz="1800" spc="-1" strike="noStrike">
                <a:solidFill>
                  <a:srgbClr val="465562"/>
                </a:solidFill>
                <a:latin typeface="Euphemia"/>
                <a:ea typeface="DejaVu Sans"/>
              </a:rPr>
              <a:t>С</a:t>
            </a:r>
            <a:r>
              <a:rPr b="0" lang="ru-RU" sz="1800" spc="-1" strike="noStrike">
                <a:solidFill>
                  <a:srgbClr val="465562"/>
                </a:solidFill>
                <a:latin typeface="Euphemia"/>
                <a:ea typeface="DejaVu Sans"/>
              </a:rPr>
              <a:t>екунда (с);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271440" indent="-216000">
              <a:lnSpc>
                <a:spcPct val="10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b="0" lang="ru-RU" sz="1800" spc="-1" strike="noStrike">
                <a:solidFill>
                  <a:srgbClr val="465562"/>
                </a:solidFill>
                <a:latin typeface="Euphemia"/>
                <a:ea typeface="DejaVu Sans"/>
              </a:rPr>
              <a:t>скорость — см/с;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271440" indent="-216000">
              <a:lnSpc>
                <a:spcPct val="10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b="0" lang="ru-RU" sz="1800" spc="-1" strike="noStrike">
                <a:solidFill>
                  <a:srgbClr val="465562"/>
                </a:solidFill>
                <a:latin typeface="Euphemia"/>
                <a:ea typeface="DejaVu Sans"/>
              </a:rPr>
              <a:t>ускорение — гал, см/с²;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271440" indent="-216000">
              <a:lnSpc>
                <a:spcPct val="10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b="0" lang="ru-RU" sz="1800" spc="-1" strike="noStrike">
                <a:solidFill>
                  <a:srgbClr val="465562"/>
                </a:solidFill>
                <a:latin typeface="Euphemia"/>
                <a:ea typeface="DejaVu Sans"/>
              </a:rPr>
              <a:t>сила — дина, г·см/с²</a:t>
            </a:r>
            <a:r>
              <a:rPr b="0" lang="en-US" sz="1800" spc="-1" strike="noStrike">
                <a:solidFill>
                  <a:srgbClr val="465562"/>
                </a:solidFill>
                <a:latin typeface="Euphemia"/>
                <a:ea typeface="DejaVu Sans"/>
              </a:rPr>
              <a:t>, 1 </a:t>
            </a:r>
            <a:r>
              <a:rPr b="0" lang="ru-RU" sz="1800" spc="-1" strike="noStrike">
                <a:solidFill>
                  <a:srgbClr val="465562"/>
                </a:solidFill>
                <a:latin typeface="Euphemia"/>
                <a:ea typeface="DejaVu Sans"/>
              </a:rPr>
              <a:t>Дина = 10</a:t>
            </a:r>
            <a:r>
              <a:rPr b="0" lang="ru-RU" sz="1800" spc="-1" strike="noStrike" baseline="30000">
                <a:solidFill>
                  <a:srgbClr val="465562"/>
                </a:solidFill>
                <a:latin typeface="Euphemia"/>
                <a:ea typeface="DejaVu Sans"/>
              </a:rPr>
              <a:t>-5</a:t>
            </a:r>
            <a:r>
              <a:rPr b="0" lang="ru-RU" sz="1800" spc="-1" strike="noStrike">
                <a:solidFill>
                  <a:srgbClr val="465562"/>
                </a:solidFill>
                <a:latin typeface="Euphemia"/>
                <a:ea typeface="DejaVu Sans"/>
              </a:rPr>
              <a:t> Н;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Системы СГСЭ и СГСМ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470" name="Object 3"/>
          <p:cNvGraphicFramePr/>
          <p:nvPr/>
        </p:nvGraphicFramePr>
        <p:xfrm>
          <a:off x="2741760" y="2209680"/>
          <a:ext cx="2352960" cy="1123920"/>
        </p:xfrm>
        <a:graphic>
          <a:graphicData uri="http://schemas.openxmlformats.org/presentationml/2006/ole">
            <p:oleObj progId="Equation.3" r:id="rId1" spid="">
              <p:embed/>
              <p:pic>
                <p:nvPicPr>
                  <p:cNvPr id="471" name="Object 3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2741760" y="2209680"/>
                    <a:ext cx="2352960" cy="112392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472" name="Object 3"/>
          <p:cNvGraphicFramePr/>
          <p:nvPr/>
        </p:nvGraphicFramePr>
        <p:xfrm>
          <a:off x="6551640" y="2209680"/>
          <a:ext cx="2513160" cy="1141560"/>
        </p:xfrm>
        <a:graphic>
          <a:graphicData uri="http://schemas.openxmlformats.org/presentationml/2006/ole">
            <p:oleObj progId="Equation.3" r:id="rId3" spid="">
              <p:embed/>
              <p:pic>
                <p:nvPicPr>
                  <p:cNvPr id="473" name="Object 3" descr=""/>
                  <p:cNvPicPr/>
                  <p:nvPr/>
                </p:nvPicPr>
                <p:blipFill>
                  <a:blip r:embed="rId4"/>
                  <a:stretch/>
                </p:blipFill>
                <p:spPr>
                  <a:xfrm>
                    <a:off x="6551640" y="2209680"/>
                    <a:ext cx="2513160" cy="114156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sp>
        <p:nvSpPr>
          <p:cNvPr id="474" name="CustomShape 4"/>
          <p:cNvSpPr/>
          <p:nvPr/>
        </p:nvSpPr>
        <p:spPr>
          <a:xfrm>
            <a:off x="2882880" y="1752480"/>
            <a:ext cx="6177960" cy="473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СГСЭ (</a:t>
            </a:r>
            <a:r>
              <a:rPr b="0" lang="el-GR" sz="2800" spc="-1" strike="noStrike">
                <a:solidFill>
                  <a:srgbClr val="465562"/>
                </a:solidFill>
                <a:latin typeface="Calibri"/>
                <a:ea typeface="DejaVu Sans"/>
              </a:rPr>
              <a:t>ε</a:t>
            </a:r>
            <a:r>
              <a:rPr b="0" lang="ru-RU" sz="2800" spc="-1" strike="noStrike">
                <a:solidFill>
                  <a:srgbClr val="465562"/>
                </a:solidFill>
                <a:latin typeface="Calibri"/>
                <a:ea typeface="DejaVu Sans"/>
              </a:rPr>
              <a:t>=1, µ=1/с</a:t>
            </a:r>
            <a:r>
              <a:rPr b="0" lang="ru-RU" sz="2800" spc="-1" strike="noStrike" baseline="30000">
                <a:solidFill>
                  <a:srgbClr val="465562"/>
                </a:solidFill>
                <a:latin typeface="Calibri"/>
                <a:ea typeface="DejaVu Sans"/>
              </a:rPr>
              <a:t>2</a:t>
            </a:r>
            <a:r>
              <a:rPr b="0" lang="ru-RU" sz="2800" spc="-1" strike="noStrike">
                <a:solidFill>
                  <a:srgbClr val="465562"/>
                </a:solidFill>
                <a:latin typeface="Calibri"/>
                <a:ea typeface="DejaVu Sans"/>
              </a:rPr>
              <a:t>)</a:t>
            </a:r>
            <a:r>
              <a:rPr b="0" lang="en-US" sz="2800" spc="-1" strike="noStrike">
                <a:solidFill>
                  <a:srgbClr val="465562"/>
                </a:solidFill>
                <a:latin typeface="Calibri"/>
                <a:ea typeface="DejaVu Sans"/>
              </a:rPr>
              <a:t>,</a:t>
            </a:r>
            <a:r>
              <a:rPr b="0" lang="ru-RU" sz="2800" spc="-1" strike="noStrike">
                <a:solidFill>
                  <a:srgbClr val="465562"/>
                </a:solidFill>
                <a:latin typeface="Calibri"/>
                <a:ea typeface="DejaVu Sans"/>
              </a:rPr>
              <a:t>  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СГСМ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(</a:t>
            </a:r>
            <a:r>
              <a:rPr b="0" lang="el-GR" sz="2800" spc="-1" strike="noStrike">
                <a:solidFill>
                  <a:srgbClr val="465562"/>
                </a:solidFill>
                <a:latin typeface="Calibri"/>
                <a:ea typeface="DejaVu Sans"/>
              </a:rPr>
              <a:t>ε</a:t>
            </a:r>
            <a:r>
              <a:rPr b="0" lang="ru-RU" sz="2800" spc="-1" strike="noStrike">
                <a:solidFill>
                  <a:srgbClr val="465562"/>
                </a:solidFill>
                <a:latin typeface="Calibri"/>
                <a:ea typeface="DejaVu Sans"/>
              </a:rPr>
              <a:t>=1/с</a:t>
            </a:r>
            <a:r>
              <a:rPr b="0" lang="ru-RU" sz="2800" spc="-1" strike="noStrike" baseline="30000">
                <a:solidFill>
                  <a:srgbClr val="465562"/>
                </a:solidFill>
                <a:latin typeface="Calibri"/>
                <a:ea typeface="DejaVu Sans"/>
              </a:rPr>
              <a:t>2</a:t>
            </a:r>
            <a:r>
              <a:rPr b="0" lang="ru-RU" sz="2800" spc="-1" strike="noStrike">
                <a:solidFill>
                  <a:srgbClr val="465562"/>
                </a:solidFill>
                <a:latin typeface="Calibri"/>
                <a:ea typeface="DejaVu Sans"/>
              </a:rPr>
              <a:t>, µ=1)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475" name="Object 6"/>
          <p:cNvGraphicFramePr/>
          <p:nvPr/>
        </p:nvGraphicFramePr>
        <p:xfrm>
          <a:off x="6037200" y="3321000"/>
          <a:ext cx="113040" cy="214560"/>
        </p:xfrm>
        <a:graphic>
          <a:graphicData uri="http://schemas.openxmlformats.org/presentationml/2006/ole">
            <p:oleObj progId="Equation.3" r:id="rId5" spid="">
              <p:embed/>
              <p:pic>
                <p:nvPicPr>
                  <p:cNvPr id="476" name="Object 6" descr=""/>
                  <p:cNvPicPr/>
                  <p:nvPr/>
                </p:nvPicPr>
                <p:blipFill>
                  <a:blip r:embed="rId6"/>
                  <a:stretch/>
                </p:blipFill>
                <p:spPr>
                  <a:xfrm>
                    <a:off x="6037200" y="3321000"/>
                    <a:ext cx="113040" cy="21456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477" name="Object 7"/>
          <p:cNvGraphicFramePr/>
          <p:nvPr/>
        </p:nvGraphicFramePr>
        <p:xfrm>
          <a:off x="2665440" y="3886200"/>
          <a:ext cx="2513160" cy="836640"/>
        </p:xfrm>
        <a:graphic>
          <a:graphicData uri="http://schemas.openxmlformats.org/presentationml/2006/ole">
            <p:oleObj progId="Equation.3" r:id="rId7" spid="">
              <p:embed/>
              <p:pic>
                <p:nvPicPr>
                  <p:cNvPr id="478" name="Object 7" descr=""/>
                  <p:cNvPicPr/>
                  <p:nvPr/>
                </p:nvPicPr>
                <p:blipFill>
                  <a:blip r:embed="rId8"/>
                  <a:stretch/>
                </p:blipFill>
                <p:spPr>
                  <a:xfrm>
                    <a:off x="2665440" y="3886200"/>
                    <a:ext cx="2513160" cy="83664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479" name="Object 6"/>
          <p:cNvGraphicFramePr/>
          <p:nvPr/>
        </p:nvGraphicFramePr>
        <p:xfrm>
          <a:off x="6399360" y="3886200"/>
          <a:ext cx="2468880" cy="857520"/>
        </p:xfrm>
        <a:graphic>
          <a:graphicData uri="http://schemas.openxmlformats.org/presentationml/2006/ole">
            <p:oleObj progId="Equation.3" r:id="rId9" spid="">
              <p:embed/>
              <p:pic>
                <p:nvPicPr>
                  <p:cNvPr id="480" name="Object 6" descr=""/>
                  <p:cNvPicPr/>
                  <p:nvPr/>
                </p:nvPicPr>
                <p:blipFill>
                  <a:blip r:embed="rId10"/>
                  <a:stretch/>
                </p:blipFill>
                <p:spPr>
                  <a:xfrm>
                    <a:off x="6399360" y="3886200"/>
                    <a:ext cx="2468880" cy="85752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sp>
        <p:nvSpPr>
          <p:cNvPr id="481" name="TextBox 2"/>
          <p:cNvSpPr/>
          <p:nvPr/>
        </p:nvSpPr>
        <p:spPr>
          <a:xfrm>
            <a:off x="1593360" y="5551560"/>
            <a:ext cx="9008280" cy="109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Широко используется в теоретической физике и астрофизике.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Международная система единиц - СИ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3" name="TextShape 2"/>
          <p:cNvSpPr/>
          <p:nvPr/>
        </p:nvSpPr>
        <p:spPr>
          <a:xfrm>
            <a:off x="1593360" y="1600200"/>
            <a:ext cx="978120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Международная система единиц, СИ (</a:t>
            </a:r>
            <a:r>
              <a:rPr b="0" i="1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фр. Le Système International d’Unités, SI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) — система единиц физических величин, современный вариант метрической системы. СИ является наиболее широко используемой системой единиц в мире, как в повседневной жизни, так и в науке и технике. В настоящее время СИ принята в качестве основной системы единиц большинством стран мира и почти всегда используется в области техники, даже в тех странах, в которых в повседневной жизни используются традиционные единицы.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Международная система единиц - СИ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5" name="TextShape 2"/>
          <p:cNvSpPr/>
          <p:nvPr/>
        </p:nvSpPr>
        <p:spPr>
          <a:xfrm>
            <a:off x="1593360" y="1600200"/>
            <a:ext cx="1011600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Основными величинами Международной системы единиц являются длина, масса, время, электрический ток, термодинамическая температура, количество вещества и сила света. 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 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Единицы измерения, соответственно, метр, килограмм, секунда, ампер, кельвин, моль и кандела. 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Программа курса.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7" name="TextShape 2"/>
          <p:cNvSpPr/>
          <p:nvPr/>
        </p:nvSpPr>
        <p:spPr>
          <a:xfrm>
            <a:off x="1593360" y="1600200"/>
            <a:ext cx="978120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87222" lnSpcReduction="10000"/>
          </a:bodyPr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Основные определения. Система единиц. 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Система единиц СИ и фундаментальные физические константы. Универсальные постоянные и естественные системы единиц. Производные единицы и стандарты. Физические пределы точности измерений.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Методы измерения термодинамических величин.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Электромагнитные измерения. Стандарты частоты.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Радиоспектроскопия (эффект Зеемана), ЯМР, томография.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Фундаментальные шумы в измерительных устройствах. Тепловой шум. Формула Найквиста. Теорема Каллена-Вельтона. Дробовой шум в электронных и оптических приборах.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Международная система единиц - СИ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7" name="TextShape 2"/>
          <p:cNvSpPr/>
          <p:nvPr/>
        </p:nvSpPr>
        <p:spPr>
          <a:xfrm>
            <a:off x="1593360" y="1600200"/>
            <a:ext cx="978120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98333" lnSpcReduction="10000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	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СИ является развитием метрической системы мер, которая была создана французскими учёными и впервые широко внедрена после Великой французской революции. До введения метрической системы единицы выбирались независимо друг от друга, поэтому пересчёт из одной системы в другую был сложным. К тому же в разных местах применялись разные единицы, иногда с одинаковыми названиями. Метрическая система должна была стать удобной и единой системой мер и весов.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	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Международная система единиц - СИ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9" name="TextShape 2"/>
          <p:cNvSpPr/>
          <p:nvPr/>
        </p:nvSpPr>
        <p:spPr>
          <a:xfrm>
            <a:off x="1593360" y="1600200"/>
            <a:ext cx="978120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75000" lnSpcReduction="20000"/>
          </a:bodyPr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	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	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В 1675 году Джон Уилкинс предложил в качестве меры длину маятника с полупериодом 1 с. 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	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	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В 1790 Талейран, предложил эту идею Учредительному собранию, как новую меру длины. Идея не была одобрена. Поэтому </a:t>
            </a:r>
            <a:r>
              <a:rPr b="0" lang="ru-RU" sz="2800" spc="-1" strike="noStrike">
                <a:solidFill>
                  <a:srgbClr val="465562"/>
                </a:solidFill>
                <a:latin typeface="Clear Sans"/>
                <a:ea typeface="DejaVu Sans"/>
              </a:rPr>
              <a:t>π</a:t>
            </a:r>
            <a:r>
              <a:rPr b="0" lang="ru-RU" sz="2800" spc="-1" strike="noStrike" baseline="33000">
                <a:solidFill>
                  <a:srgbClr val="465562"/>
                </a:solidFill>
                <a:latin typeface="Clear Sans"/>
                <a:ea typeface="DejaVu Sans"/>
              </a:rPr>
              <a:t>2</a:t>
            </a:r>
            <a:r>
              <a:rPr b="0" lang="ru-RU" sz="2800" spc="-1" strike="noStrike">
                <a:solidFill>
                  <a:srgbClr val="465562"/>
                </a:solidFill>
                <a:latin typeface="Clear Sans"/>
                <a:ea typeface="DejaVu Sans"/>
              </a:rPr>
              <a:t>≅g. 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	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	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В 1791 году 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метр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 был определён как одна сорокамиллионная часть Парижского меридиана. Реально измерили расстояние от Барселоны до Дюнкерка (угловое расстояние 9</a:t>
            </a:r>
            <a:r>
              <a:rPr b="0" lang="ru-RU" sz="2800" spc="-1" strike="noStrike" baseline="33000">
                <a:solidFill>
                  <a:srgbClr val="465562"/>
                </a:solidFill>
                <a:latin typeface="Euphemia"/>
                <a:ea typeface="DejaVu Sans"/>
              </a:rPr>
              <a:t>о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40</a:t>
            </a:r>
            <a:r>
              <a:rPr b="0" lang="ru-RU" sz="2800" spc="-1" strike="noStrike">
                <a:solidFill>
                  <a:srgbClr val="465562"/>
                </a:solidFill>
                <a:latin typeface="DejaVu Sans"/>
                <a:ea typeface="DejaVu Sans"/>
              </a:rPr>
              <a:t>´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) только к 1799 году. Точность была 2 см!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	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	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В 1795 году 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килограмм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 был определён как масса одного кубического дециметра (литра) воды.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7144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  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	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В 1799 году во Франции были изготовлены два эталона — для единицы длины - 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метр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 и для единицы массы – 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килограмм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	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Международная система единиц - СИ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1" name="TextShape 2"/>
          <p:cNvSpPr/>
          <p:nvPr/>
        </p:nvSpPr>
        <p:spPr>
          <a:xfrm>
            <a:off x="1593360" y="1600200"/>
            <a:ext cx="978120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6360" indent="-3600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20 мая 2019 года вступили в действие новые определения основных единиц СИ, окончательно удаляющие материальные предметы из определений.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Международная система единиц - СИ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3" name="TextShape 2"/>
          <p:cNvSpPr/>
          <p:nvPr/>
        </p:nvSpPr>
        <p:spPr>
          <a:xfrm>
            <a:off x="1593360" y="1600200"/>
            <a:ext cx="978120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1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Метр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 — это расстояние, которое проходит свет в вакууме за 1/299792458 с.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62080" indent="-26172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</a:tabLst>
            </a:pPr>
            <a:r>
              <a:rPr b="1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Килограмм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 — масса, устанавливаемая фиксацией численного значения постоянной Планка, выраженной в единицах кг</a:t>
            </a:r>
            <a:r>
              <a:rPr b="0" lang="ru-RU" sz="2800" spc="-1" strike="noStrike">
                <a:solidFill>
                  <a:srgbClr val="465562"/>
                </a:solidFill>
                <a:latin typeface="DejaVu Sans"/>
                <a:ea typeface="DejaVu Sans"/>
              </a:rPr>
              <a:t>·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м</a:t>
            </a:r>
            <a:r>
              <a:rPr b="0" lang="ru-RU" sz="2800" spc="-1" strike="noStrike" baseline="33000">
                <a:solidFill>
                  <a:srgbClr val="465562"/>
                </a:solidFill>
                <a:latin typeface="Euphemia"/>
                <a:ea typeface="DejaVu Sans"/>
              </a:rPr>
              <a:t>2</a:t>
            </a:r>
            <a:r>
              <a:rPr b="0" lang="ru-RU" sz="2800" spc="-1" strike="noStrike">
                <a:solidFill>
                  <a:srgbClr val="465562"/>
                </a:solidFill>
                <a:latin typeface="DejaVu Sans"/>
                <a:ea typeface="DejaVu Sans"/>
              </a:rPr>
              <a:t>·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с</a:t>
            </a:r>
            <a:r>
              <a:rPr b="0" lang="ru-RU" sz="2800" spc="-1" strike="noStrike" baseline="33000">
                <a:solidFill>
                  <a:srgbClr val="465562"/>
                </a:solidFill>
                <a:latin typeface="Euphemia"/>
                <a:ea typeface="DejaVu Sans"/>
              </a:rPr>
              <a:t>-1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. Постоянная планка в точности равна 6,626 070 15⋅10</a:t>
            </a:r>
            <a:r>
              <a:rPr b="0" lang="ru-RU" sz="2800" spc="-1" strike="noStrike" baseline="33000">
                <a:solidFill>
                  <a:srgbClr val="465562"/>
                </a:solidFill>
                <a:latin typeface="Euphemia"/>
                <a:ea typeface="DejaVu Sans"/>
              </a:rPr>
              <a:t>−34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 кг·м</a:t>
            </a:r>
            <a:r>
              <a:rPr b="0" lang="ru-RU" sz="2800" spc="-1" strike="noStrike" baseline="33000">
                <a:solidFill>
                  <a:srgbClr val="465562"/>
                </a:solidFill>
                <a:latin typeface="Euphemia"/>
                <a:ea typeface="DejaVu Sans"/>
              </a:rPr>
              <a:t>2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·с</a:t>
            </a:r>
            <a:r>
              <a:rPr b="0" lang="ru-RU" sz="2800" spc="-1" strike="noStrike" baseline="33000">
                <a:solidFill>
                  <a:srgbClr val="465562"/>
                </a:solidFill>
                <a:latin typeface="Euphemia"/>
                <a:ea typeface="DejaVu Sans"/>
              </a:rPr>
              <a:t>−1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TextShape 6"/>
          <p:cNvSpPr/>
          <p:nvPr/>
        </p:nvSpPr>
        <p:spPr>
          <a:xfrm>
            <a:off x="1593360" y="1600200"/>
            <a:ext cx="978120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1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Секунда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 - время, равное 9 192 631 770 периодам излучения, соответствующего переходу между двумя сверхтонкими уровнями основного состояния атома цезия-133. Исторически секунда это — 1⁄(24 × 60 × 60) часть дня.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62080" indent="-26172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</a:tabLst>
            </a:pPr>
            <a:r>
              <a:rPr b="1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Ампер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 - это сила не изменяющегося тока, величина которого устанавливается фиксацией численного значения элементарного электрического заряда e в единицах А⋅с. Элементарный электрический заряд e в точности равен 1,602 176 634⋅10</a:t>
            </a:r>
            <a:r>
              <a:rPr b="0" lang="ru-RU" sz="2800" spc="-1" strike="noStrike" baseline="33000">
                <a:solidFill>
                  <a:srgbClr val="465562"/>
                </a:solidFill>
                <a:latin typeface="Euphemia"/>
                <a:ea typeface="DejaVu Sans"/>
              </a:rPr>
              <a:t>−19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 А·с;  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5" name="TextShape 5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Международная система единиц - СИ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Международная система единиц - СИ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7" name="TextShape 2"/>
          <p:cNvSpPr/>
          <p:nvPr/>
        </p:nvSpPr>
        <p:spPr>
          <a:xfrm>
            <a:off x="1593360" y="1600200"/>
            <a:ext cx="978120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87222" lnSpcReduction="10000"/>
          </a:bodyPr>
          <a:p>
            <a:pPr marL="262080" indent="-26172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</a:tabLst>
            </a:pPr>
            <a:r>
              <a:rPr b="1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Кельвин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 есть единица термодинамической температуры, устанавливается фиксацией численного значения постоянной Больцмана k в единицах кг·м</a:t>
            </a:r>
            <a:r>
              <a:rPr b="0" lang="ru-RU" sz="2800" spc="-1" strike="noStrike" baseline="33000">
                <a:solidFill>
                  <a:srgbClr val="465562"/>
                </a:solidFill>
                <a:latin typeface="Euphemia"/>
                <a:ea typeface="DejaVu Sans"/>
              </a:rPr>
              <a:t>2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·с</a:t>
            </a:r>
            <a:r>
              <a:rPr b="0" lang="ru-RU" sz="2800" spc="-1" strike="noStrike" baseline="33000">
                <a:solidFill>
                  <a:srgbClr val="465562"/>
                </a:solidFill>
                <a:latin typeface="Euphemia"/>
                <a:ea typeface="DejaVu Sans"/>
              </a:rPr>
              <a:t>−2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·К</a:t>
            </a:r>
            <a:r>
              <a:rPr b="0" lang="ru-RU" sz="2800" spc="-1" strike="noStrike" baseline="33000">
                <a:solidFill>
                  <a:srgbClr val="465562"/>
                </a:solidFill>
                <a:latin typeface="Euphemia"/>
                <a:ea typeface="DejaVu Sans"/>
              </a:rPr>
              <a:t>−1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.  Постоянная Больцмана в точности равна 1,380 649⋅10</a:t>
            </a:r>
            <a:r>
              <a:rPr b="0" lang="ru-RU" sz="2800" spc="-1" strike="noStrike" baseline="33000">
                <a:solidFill>
                  <a:srgbClr val="465562"/>
                </a:solidFill>
                <a:latin typeface="Euphemia"/>
                <a:ea typeface="DejaVu Sans"/>
              </a:rPr>
              <a:t>−23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 кг·м</a:t>
            </a:r>
            <a:r>
              <a:rPr b="0" lang="ru-RU" sz="2800" spc="-1" strike="noStrike" baseline="33000">
                <a:solidFill>
                  <a:srgbClr val="465562"/>
                </a:solidFill>
                <a:latin typeface="Euphemia"/>
                <a:ea typeface="DejaVu Sans"/>
              </a:rPr>
              <a:t>2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·с</a:t>
            </a:r>
            <a:r>
              <a:rPr b="0" lang="ru-RU" sz="2800" spc="-1" strike="noStrike" baseline="33000">
                <a:solidFill>
                  <a:srgbClr val="465562"/>
                </a:solidFill>
                <a:latin typeface="Euphemia"/>
                <a:ea typeface="DejaVu Sans"/>
              </a:rPr>
              <a:t>−2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·К</a:t>
            </a:r>
            <a:r>
              <a:rPr b="0" lang="ru-RU" sz="2800" spc="-1" strike="noStrike" baseline="33000">
                <a:solidFill>
                  <a:srgbClr val="465562"/>
                </a:solidFill>
                <a:latin typeface="Euphemia"/>
                <a:ea typeface="DejaVu Sans"/>
              </a:rPr>
              <a:t>−1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62080" indent="-26172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</a:tabLst>
            </a:pPr>
            <a:r>
              <a:rPr b="1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Моль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 еденица количества вещества, устанавливается фиксацией постоянной Авогадро.  Численное значение постоянной Авогадро N</a:t>
            </a:r>
            <a:r>
              <a:rPr b="0" lang="ru-RU" sz="2800" spc="-1" strike="noStrike" baseline="-8000">
                <a:solidFill>
                  <a:srgbClr val="465562"/>
                </a:solidFill>
                <a:latin typeface="Euphemia"/>
                <a:ea typeface="DejaVu Sans"/>
              </a:rPr>
              <a:t>A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в точности равно  6,022 140 76⋅10</a:t>
            </a:r>
            <a:r>
              <a:rPr b="0" lang="ru-RU" sz="2800" spc="-1" strike="noStrike" baseline="33000">
                <a:solidFill>
                  <a:srgbClr val="465562"/>
                </a:solidFill>
                <a:latin typeface="Euphemia"/>
                <a:ea typeface="DejaVu Sans"/>
              </a:rPr>
              <a:t>23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 моль</a:t>
            </a:r>
            <a:r>
              <a:rPr b="0" lang="ru-RU" sz="2800" spc="-1" strike="noStrike" baseline="33000">
                <a:solidFill>
                  <a:srgbClr val="465562"/>
                </a:solidFill>
                <a:latin typeface="Euphemia"/>
                <a:ea typeface="DejaVu Sans"/>
              </a:rPr>
              <a:t>−1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62080" indent="-26172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1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Кандела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 есть сила света в заданном направлении источника, испускающего монохроматическое излучение частотой 540·10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  <a:ea typeface="DejaVu Sans"/>
              </a:rPr>
              <a:t>12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 герц, энергетическая сила света которого в этом направлении составляет (1/683) Вт/ср.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Рекомендуемая литература.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9" name="TextShape 2"/>
          <p:cNvSpPr/>
          <p:nvPr/>
        </p:nvSpPr>
        <p:spPr>
          <a:xfrm>
            <a:off x="1593360" y="1600200"/>
            <a:ext cx="978120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96666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i="1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С.Г. Каршенбойм, «Фундаментальные физические константы: роль в физике и метрологии и рекомендованные значения.», УФН 175(2005) 3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i="1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Метрология. Основные термины и определения. 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ОКСТУ 0008.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 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МКС 01.040.17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1" i="1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Постановление правительства РФ от 31 октября 2009 года №879  «</a:t>
            </a:r>
            <a:r>
              <a:rPr b="1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ОБ УТВЕРЖДЕНИИ ПОЛОЖЕНИЯ О ЕДИНИЦАХ ВЕЛИЧИН, ДОПУСКАЕМЫХ К ПРИМЕНЕНИЮ В РОССИЙСКОЙ ФЕДЕРАЦИИ»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i="1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Д.В. Сивухин, «О международной системе физических величин», УФН 129 335-338, 1979.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Программа курса.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9" name="TextShape 2"/>
          <p:cNvSpPr/>
          <p:nvPr/>
        </p:nvSpPr>
        <p:spPr>
          <a:xfrm>
            <a:off x="1593360" y="1600200"/>
            <a:ext cx="978120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 startAt="8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Квантовые эффекты в физических измерениях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 startAt="8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Квантовые эталоны единиц физических величин. Эффект Джозефсона и сверхпроводящие квантовые интерферометры.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 startAt="8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Диагностика плазмы.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Вместо введения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1" name="TextShape 2"/>
          <p:cNvSpPr/>
          <p:nvPr/>
        </p:nvSpPr>
        <p:spPr>
          <a:xfrm>
            <a:off x="1593360" y="1600200"/>
            <a:ext cx="978120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	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Физика – наука практическая, в её основе лежат измерения различных физических величин. Большинство из них являются размерными, и для проведения проведения измерений и сравнения их результатов необходимо договориться о единицах физических величин.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История вопроса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3" name="TextShape 2"/>
          <p:cNvSpPr/>
          <p:nvPr/>
        </p:nvSpPr>
        <p:spPr>
          <a:xfrm>
            <a:off x="1593360" y="1600200"/>
            <a:ext cx="978120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Системы измерений возникли в древности одновременно с развитием торговли.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Каждая из древних цивилизаций выработала свою систему измерений. В частности известны системы: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Месопотамии;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Древнего Египта;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Древнего Израиля;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Древней Греции;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Древнего Рима.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История вопроса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5" name="TextShape 2"/>
          <p:cNvSpPr/>
          <p:nvPr/>
        </p:nvSpPr>
        <p:spPr>
          <a:xfrm>
            <a:off x="1593360" y="1600200"/>
            <a:ext cx="978120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96666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Некоторые единицы мер древней Греции и Рима однако дошли до наших времён, например мера длины - римский пас (двойной шаг или 1.48 м), его производная милле пас (1480 м, римская миля) – трансформировалась в современную милю;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Из более современных можно выделить русскую,  английскую системы единиц;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Существует вспомогательный раздел истории – </a:t>
            </a:r>
            <a:r>
              <a:rPr b="0" i="1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историческая метрология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, который занимается восстановлением древних систем измерения, их соотношением с современными системами единиц.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Русская система мер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47" name="Picture 2" descr="https://upload.wikimedia.org/wikipedia/commons/thumb/2/2a/Obsolete_Russian_units_of_length_-_ru.svg/800px-Obsolete_Russian_units_of_length_-_ru.svg.png"/>
          <p:cNvPicPr/>
          <p:nvPr/>
        </p:nvPicPr>
        <p:blipFill>
          <a:blip r:embed="rId1"/>
          <a:stretch/>
        </p:blipFill>
        <p:spPr>
          <a:xfrm>
            <a:off x="4397400" y="1600200"/>
            <a:ext cx="4173840" cy="4570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TextShape 3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Русская система мер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9" name=""/>
          <p:cNvSpPr/>
          <p:nvPr/>
        </p:nvSpPr>
        <p:spPr>
          <a:xfrm>
            <a:off x="2057400" y="1600200"/>
            <a:ext cx="4219920" cy="321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noAutofit/>
          </a:bodyPr>
          <a:p>
            <a:pPr>
              <a:lnSpc>
                <a:spcPct val="200000"/>
              </a:lnSpc>
            </a:pPr>
            <a:r>
              <a:rPr b="0" lang="en-US" sz="2200" spc="-1" strike="noStrike">
                <a:solidFill>
                  <a:srgbClr val="000000"/>
                </a:solidFill>
                <a:latin typeface="Arial"/>
              </a:rPr>
              <a:t>Поговорки: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2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Arial"/>
              </a:rPr>
              <a:t>“</a:t>
            </a:r>
            <a:r>
              <a:rPr b="0" lang="en-US" sz="2200" spc="-1" strike="noStrike">
                <a:solidFill>
                  <a:srgbClr val="000000"/>
                </a:solidFill>
                <a:latin typeface="Arial"/>
              </a:rPr>
              <a:t>Косая сажень в плечах”;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2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200" spc="-1" strike="noStrike">
                <a:solidFill>
                  <a:srgbClr val="000000"/>
                </a:solidFill>
                <a:latin typeface="Arial"/>
              </a:rPr>
              <a:t> “</a:t>
            </a:r>
            <a:r>
              <a:rPr b="0" lang="en-US" sz="2200" spc="-1" strike="noStrike">
                <a:solidFill>
                  <a:srgbClr val="000000"/>
                </a:solidFill>
                <a:latin typeface="Arial"/>
              </a:rPr>
              <a:t>Семь пядей во лбу”;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2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200" spc="-1" strike="noStrike">
                <a:solidFill>
                  <a:srgbClr val="000000"/>
                </a:solidFill>
                <a:latin typeface="Arial"/>
              </a:rPr>
              <a:t>“</a:t>
            </a:r>
            <a:r>
              <a:rPr b="0" lang="en-US" sz="2200" spc="-1" strike="noStrike">
                <a:solidFill>
                  <a:srgbClr val="000000"/>
                </a:solidFill>
                <a:latin typeface="Arial"/>
              </a:rPr>
              <a:t>Мерить на свой аршин”;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2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200" spc="-1" strike="noStrike">
                <a:solidFill>
                  <a:srgbClr val="000000"/>
                </a:solidFill>
                <a:latin typeface="Arial"/>
              </a:rPr>
              <a:t>“</a:t>
            </a:r>
            <a:r>
              <a:rPr b="0" lang="en-US" sz="2200" spc="-1" strike="noStrike">
                <a:solidFill>
                  <a:srgbClr val="000000"/>
                </a:solidFill>
                <a:latin typeface="Arial"/>
              </a:rPr>
              <a:t>От горшка два вершка” и т.д.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0" name="TextShape 4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Русская система мер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Русская система мер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2" name="TextShape 2"/>
          <p:cNvSpPr/>
          <p:nvPr/>
        </p:nvSpPr>
        <p:spPr>
          <a:xfrm>
            <a:off x="1593360" y="1600200"/>
            <a:ext cx="978120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75000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1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Русская система мер </a:t>
            </a: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— система мер, традиционно применявшихся на Руси и в Российской империи.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Ещё во времена Петра І некоторые русские меры длины были уравнены с английскими. Один аршин принял значение 28 английских дюймов, а сажень — 213,36 см.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Была стандартизирована на основе английских мер императорским указом  Николая I «О системе российских мер и весов» от 1835 года: введены, линия, точка, фут, сажень приравнена к 7 футам. Окончательно введен в обращение в 1845 году.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По закону от 4 июня 1899 года к употреблению в РИ была допущена метрическая система мер, на основании положения разработанного Д. И. Менделеевым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  <a:ea typeface="DejaVu Sans"/>
              </a:rPr>
              <a:t>Применение метрической системы мер в РСФСР стало обязательным по декрету СНК РСФСР от 14 сентября 1918 года, который одновременно отменял русскую систему мер.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5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с числом «пи» (широкоэкранный формат)</Template>
  <TotalTime>645</TotalTime>
  <Application>LibreOffice/24.2.7.2$Linux_X86_64 LibreOffice_project/420$Build-2</Application>
  <AppVersion>15.0000</AppVersion>
  <Words>2023</Words>
  <Paragraphs>144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2017-02-06T16:32:23Z</dcterms:created>
  <dc:creator/>
  <dc:description/>
  <dc:language>ru-RU</dc:language>
  <cp:lastModifiedBy/>
  <dcterms:modified xsi:type="dcterms:W3CDTF">2025-02-27T15:35:43Z</dcterms:modified>
  <cp:revision>52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2</vt:i4>
  </property>
  <property fmtid="{D5CDD505-2E9C-101B-9397-08002B2CF9AE}" pid="7" name="PresentationFormat">
    <vt:lpwstr>Произвольный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25</vt:i4>
  </property>
  <property fmtid="{D5CDD505-2E9C-101B-9397-08002B2CF9AE}" pid="11" name="_TemplateID">
    <vt:lpwstr>TC027879479991</vt:lpwstr>
  </property>
</Properties>
</file>