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_rels/item1.xml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3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36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34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4.xml" ContentType="application/vnd.openxmlformats-officedocument.theme+xml"/>
  <Override PartName="/ppt/theme/theme31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slideLayouts/slideLayout22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jpeg" ContentType="image/jpeg"/>
  <Override PartName="/ppt/media/image6.png" ContentType="image/png"/>
  <Override PartName="/ppt/media/image10.png" ContentType="image/png"/>
  <Override PartName="/ppt/media/image2.jpeg" ContentType="image/jpeg"/>
  <Override PartName="/ppt/media/image4.png" ContentType="image/png"/>
  <Override PartName="/ppt/media/image3.jpeg" ContentType="image/jpeg"/>
  <Override PartName="/ppt/media/image5.jpeg" ContentType="image/jpeg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Slides/_rels/notesSlide13.xml.rels" ContentType="application/vnd.openxmlformats-package.relationships+xml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</p:sldMasterIdLst>
  <p:notesMasterIdLst>
    <p:notesMasterId r:id="rId39"/>
  </p:notes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267" r:id="rId51"/>
    <p:sldId id="268" r:id="rId52"/>
    <p:sldId id="269" r:id="rId53"/>
    <p:sldId id="270" r:id="rId54"/>
    <p:sldId id="271" r:id="rId55"/>
    <p:sldId id="272" r:id="rId56"/>
    <p:sldId id="273" r:id="rId57"/>
    <p:sldId id="274" r:id="rId58"/>
    <p:sldId id="275" r:id="rId59"/>
    <p:sldId id="276" r:id="rId60"/>
    <p:sldId id="277" r:id="rId61"/>
    <p:sldId id="278" r:id="rId62"/>
    <p:sldId id="279" r:id="rId63"/>
    <p:sldId id="280" r:id="rId64"/>
    <p:sldId id="281" r:id="rId65"/>
    <p:sldId id="282" r:id="rId66"/>
    <p:sldId id="283" r:id="rId67"/>
    <p:sldId id="284" r:id="rId68"/>
    <p:sldId id="285" r:id="rId69"/>
    <p:sldId id="286" r:id="rId70"/>
  </p:sldIdLst>
  <p:sldSz cx="12188825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notesMaster" Target="notesMasters/notesMaster1.xml"/><Relationship Id="rId40" Type="http://schemas.openxmlformats.org/officeDocument/2006/relationships/slide" Target="slides/slide1.xml"/><Relationship Id="rId41" Type="http://schemas.openxmlformats.org/officeDocument/2006/relationships/slide" Target="slides/slide2.xml"/><Relationship Id="rId42" Type="http://schemas.openxmlformats.org/officeDocument/2006/relationships/slide" Target="slides/slide3.xml"/><Relationship Id="rId43" Type="http://schemas.openxmlformats.org/officeDocument/2006/relationships/slide" Target="slides/slide4.xml"/><Relationship Id="rId44" Type="http://schemas.openxmlformats.org/officeDocument/2006/relationships/slide" Target="slides/slide5.xml"/><Relationship Id="rId45" Type="http://schemas.openxmlformats.org/officeDocument/2006/relationships/slide" Target="slides/slide6.xml"/><Relationship Id="rId46" Type="http://schemas.openxmlformats.org/officeDocument/2006/relationships/slide" Target="slides/slide7.xml"/><Relationship Id="rId47" Type="http://schemas.openxmlformats.org/officeDocument/2006/relationships/slide" Target="slides/slide8.xml"/><Relationship Id="rId48" Type="http://schemas.openxmlformats.org/officeDocument/2006/relationships/slide" Target="slides/slide9.xml"/><Relationship Id="rId49" Type="http://schemas.openxmlformats.org/officeDocument/2006/relationships/slide" Target="slides/slide10.xml"/><Relationship Id="rId50" Type="http://schemas.openxmlformats.org/officeDocument/2006/relationships/slide" Target="slides/slide11.xml"/><Relationship Id="rId51" Type="http://schemas.openxmlformats.org/officeDocument/2006/relationships/slide" Target="slides/slide12.xml"/><Relationship Id="rId52" Type="http://schemas.openxmlformats.org/officeDocument/2006/relationships/slide" Target="slides/slide13.xml"/><Relationship Id="rId53" Type="http://schemas.openxmlformats.org/officeDocument/2006/relationships/slide" Target="slides/slide14.xml"/><Relationship Id="rId54" Type="http://schemas.openxmlformats.org/officeDocument/2006/relationships/slide" Target="slides/slide15.xml"/><Relationship Id="rId55" Type="http://schemas.openxmlformats.org/officeDocument/2006/relationships/slide" Target="slides/slide16.xml"/><Relationship Id="rId56" Type="http://schemas.openxmlformats.org/officeDocument/2006/relationships/slide" Target="slides/slide17.xml"/><Relationship Id="rId57" Type="http://schemas.openxmlformats.org/officeDocument/2006/relationships/slide" Target="slides/slide18.xml"/><Relationship Id="rId58" Type="http://schemas.openxmlformats.org/officeDocument/2006/relationships/slide" Target="slides/slide19.xml"/><Relationship Id="rId59" Type="http://schemas.openxmlformats.org/officeDocument/2006/relationships/slide" Target="slides/slide20.xml"/><Relationship Id="rId60" Type="http://schemas.openxmlformats.org/officeDocument/2006/relationships/slide" Target="slides/slide21.xml"/><Relationship Id="rId61" Type="http://schemas.openxmlformats.org/officeDocument/2006/relationships/slide" Target="slides/slide22.xml"/><Relationship Id="rId62" Type="http://schemas.openxmlformats.org/officeDocument/2006/relationships/slide" Target="slides/slide23.xml"/><Relationship Id="rId63" Type="http://schemas.openxmlformats.org/officeDocument/2006/relationships/slide" Target="slides/slide24.xml"/><Relationship Id="rId64" Type="http://schemas.openxmlformats.org/officeDocument/2006/relationships/slide" Target="slides/slide25.xml"/><Relationship Id="rId65" Type="http://schemas.openxmlformats.org/officeDocument/2006/relationships/slide" Target="slides/slide26.xml"/><Relationship Id="rId66" Type="http://schemas.openxmlformats.org/officeDocument/2006/relationships/slide" Target="slides/slide27.xml"/><Relationship Id="rId67" Type="http://schemas.openxmlformats.org/officeDocument/2006/relationships/slide" Target="slides/slide28.xml"/><Relationship Id="rId68" Type="http://schemas.openxmlformats.org/officeDocument/2006/relationships/slide" Target="slides/slide29.xml"/><Relationship Id="rId69" Type="http://schemas.openxmlformats.org/officeDocument/2006/relationships/slide" Target="slides/slide30.xml"/><Relationship Id="rId70" Type="http://schemas.openxmlformats.org/officeDocument/2006/relationships/slide" Target="slides/slide31.xml"/><Relationship Id="rId7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47E6959-390D-494A-91E1-6CEE630BF2E0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sldImg"/>
          </p:nvPr>
        </p:nvSpPr>
        <p:spPr>
          <a:xfrm>
            <a:off x="217080" y="812520"/>
            <a:ext cx="7124760" cy="4008240"/>
          </a:xfrm>
          <a:prstGeom prst="rect">
            <a:avLst/>
          </a:prstGeom>
          <a:ln w="0">
            <a:noFill/>
          </a:ln>
        </p:spPr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Внутренняя энергия U=Q-A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Энтальпия H = U+PV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Свободная энергия Гелмгольца F= U — 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Потенциал Гиббса G=H-TS=F+PV=U+PV-TS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9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3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CustomShape 3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CustomShape 4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CustomShape 7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6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 hidden="1"/>
          <p:cNvSpPr/>
          <p:nvPr/>
        </p:nvSpPr>
        <p:spPr>
          <a:xfrm>
            <a:off x="11883960" y="0"/>
            <a:ext cx="303480" cy="68569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CustomShape 2" hidden="1"/>
          <p:cNvSpPr/>
          <p:nvPr/>
        </p:nvSpPr>
        <p:spPr>
          <a:xfrm>
            <a:off x="61704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3" hidden="1"/>
          <p:cNvSpPr/>
          <p:nvPr/>
        </p:nvSpPr>
        <p:spPr>
          <a:xfrm>
            <a:off x="0" y="0"/>
            <a:ext cx="608400" cy="685692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CustomShape 4" hidden="1"/>
          <p:cNvSpPr/>
          <p:nvPr/>
        </p:nvSpPr>
        <p:spPr>
          <a:xfrm>
            <a:off x="617040" y="736200"/>
            <a:ext cx="608400" cy="6084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7" hidden="1"/>
          <p:cNvSpPr/>
          <p:nvPr/>
        </p:nvSpPr>
        <p:spPr>
          <a:xfrm>
            <a:off x="756000" y="898200"/>
            <a:ext cx="334800" cy="293040"/>
          </a:xfrm>
          <a:custGeom>
            <a:avLst/>
            <a:gdLst>
              <a:gd name="textAreaLeft" fmla="*/ 0 w 334800"/>
              <a:gd name="textAreaRight" fmla="*/ 335160 w 33480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ustomShape 9"/>
          <p:cNvSpPr/>
          <p:nvPr/>
        </p:nvSpPr>
        <p:spPr>
          <a:xfrm>
            <a:off x="11579400" y="5638680"/>
            <a:ext cx="608400" cy="121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CustomShape 10"/>
          <p:cNvSpPr/>
          <p:nvPr/>
        </p:nvSpPr>
        <p:spPr>
          <a:xfrm>
            <a:off x="11274840" y="5638680"/>
            <a:ext cx="303480" cy="121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CustomShape 11"/>
          <p:cNvSpPr/>
          <p:nvPr/>
        </p:nvSpPr>
        <p:spPr>
          <a:xfrm>
            <a:off x="1218960" y="0"/>
            <a:ext cx="6084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12"/>
          <p:cNvSpPr/>
          <p:nvPr/>
        </p:nvSpPr>
        <p:spPr>
          <a:xfrm>
            <a:off x="0" y="0"/>
            <a:ext cx="1217880" cy="6856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CustomShape 13"/>
          <p:cNvSpPr/>
          <p:nvPr/>
        </p:nvSpPr>
        <p:spPr>
          <a:xfrm>
            <a:off x="0" y="5638680"/>
            <a:ext cx="12187800" cy="121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ustomShape 15"/>
          <p:cNvSpPr/>
          <p:nvPr/>
        </p:nvSpPr>
        <p:spPr>
          <a:xfrm>
            <a:off x="0" y="5643000"/>
            <a:ext cx="1215000" cy="12139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18"/>
          <p:cNvSpPr/>
          <p:nvPr/>
        </p:nvSpPr>
        <p:spPr>
          <a:xfrm>
            <a:off x="276480" y="6032520"/>
            <a:ext cx="592200" cy="518040"/>
          </a:xfrm>
          <a:custGeom>
            <a:avLst/>
            <a:gdLst>
              <a:gd name="textAreaLeft" fmla="*/ 0 w 592200"/>
              <a:gd name="textAreaRight" fmla="*/ 592560 w 592200"/>
              <a:gd name="textAreaTop" fmla="*/ 0 h 518040"/>
              <a:gd name="textAreaBottom" fmla="*/ 518400 h 51804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extShape 1"/>
          <p:cNvSpPr/>
          <p:nvPr/>
        </p:nvSpPr>
        <p:spPr>
          <a:xfrm>
            <a:off x="2428560" y="1600200"/>
            <a:ext cx="8327880" cy="267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5400" spc="-1" strike="noStrike">
                <a:solidFill>
                  <a:srgbClr val="344049"/>
                </a:solidFill>
                <a:latin typeface="Euphemia"/>
                <a:ea typeface="DejaVu Sans"/>
              </a:rPr>
              <a:t>Методы измерения физических величин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TextShape 2"/>
          <p:cNvSpPr/>
          <p:nvPr/>
        </p:nvSpPr>
        <p:spPr>
          <a:xfrm>
            <a:off x="2428560" y="4344840"/>
            <a:ext cx="7515360" cy="111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465562"/>
                </a:solidFill>
                <a:latin typeface="Euphemia"/>
                <a:ea typeface="DejaVu Sans"/>
              </a:rPr>
              <a:t>Методы измерения термодинамических величин.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CustomShape 3"/>
          <p:cNvSpPr/>
          <p:nvPr/>
        </p:nvSpPr>
        <p:spPr>
          <a:xfrm>
            <a:off x="3456000" y="5949360"/>
            <a:ext cx="67708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к.ф.-м.н. Соколов Андрей Валерьевич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CustomShape 4"/>
          <p:cNvSpPr/>
          <p:nvPr/>
        </p:nvSpPr>
        <p:spPr>
          <a:xfrm>
            <a:off x="9551520" y="642960"/>
            <a:ext cx="1861920" cy="4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Лекция 3.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Основные понятия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Термодинамическими величинами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называют физические величины, используемые для описания состояний и процессов в термодинамических системах.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Термодинамика рассматривает эти величины  как некоторые </a:t>
            </a:r>
            <a:r>
              <a:rPr b="1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макроскопические переменные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, присущие системе или процессу в системе, но не связанные со свойствами системы на микроскопическом уровне.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Классификация термодинамических величин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3" name="Picture 2" descr="Картинки по запросу термодинамические величины"/>
          <p:cNvPicPr/>
          <p:nvPr/>
        </p:nvPicPr>
        <p:blipFill>
          <a:blip r:embed="rId1"/>
          <a:stretch/>
        </p:blipFill>
        <p:spPr>
          <a:xfrm>
            <a:off x="2854080" y="1417680"/>
            <a:ext cx="6764400" cy="5326920"/>
          </a:xfrm>
          <a:prstGeom prst="rect">
            <a:avLst/>
          </a:prstGeom>
          <a:ln w="0">
            <a:noFill/>
          </a:ln>
        </p:spPr>
      </p:pic>
      <p:sp>
        <p:nvSpPr>
          <p:cNvPr id="644" name="CustomShape 2"/>
          <p:cNvSpPr/>
          <p:nvPr/>
        </p:nvSpPr>
        <p:spPr>
          <a:xfrm>
            <a:off x="8594640" y="1281600"/>
            <a:ext cx="2999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Характеризуют термодинамическую систему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CustomShape 3"/>
          <p:cNvSpPr/>
          <p:nvPr/>
        </p:nvSpPr>
        <p:spPr>
          <a:xfrm>
            <a:off x="8094600" y="1484640"/>
            <a:ext cx="498960" cy="49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aab7"/>
          </a:solidFill>
          <a:ln>
            <a:solidFill>
              <a:srgbClr val="727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Переменные состояния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7777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Под 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состоянием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термодинамической системы  понимают совокупность её свойств.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Переменные состояния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не зависящие от размеров системы называют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интенсивными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температура,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давление,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концентрации составляющих систему веществ,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химические потенциалы составляющих веществ</a:t>
            </a:r>
            <a:r>
              <a:rPr b="0" lang="en-US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 (µ)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плотность.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Интенсивные переменные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могут изменяться в неоднородных гомогенных системах в зависимости от геометрической координаты, например давление, плотность и химический состав (озон) атмосферы зависят от высоты.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Переменные состояния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68333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Переменные состояния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зависящие от размеров системы называют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аддитивными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или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экстенсивными.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аддитивным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переменным состояния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относятся: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600" spc="-1" strike="noStrike">
                <a:solidFill>
                  <a:srgbClr val="465562"/>
                </a:solidFill>
                <a:latin typeface="Euphemia"/>
                <a:ea typeface="DejaVu Sans"/>
              </a:rPr>
              <a:t>объём,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600" spc="-1" strike="noStrike">
                <a:solidFill>
                  <a:srgbClr val="465562"/>
                </a:solidFill>
                <a:latin typeface="Euphemia"/>
                <a:ea typeface="DejaVu Sans"/>
              </a:rPr>
              <a:t>массы составляющих систему веществ,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600" spc="-1" strike="noStrike">
                <a:solidFill>
                  <a:srgbClr val="465562"/>
                </a:solidFill>
                <a:latin typeface="Euphemia"/>
                <a:ea typeface="DejaVu Sans"/>
              </a:rPr>
              <a:t>энтропия</a:t>
            </a:r>
            <a:r>
              <a:rPr b="0" lang="en-US" sz="2600" spc="-1" strike="noStrike">
                <a:solidFill>
                  <a:srgbClr val="465562"/>
                </a:solidFill>
                <a:latin typeface="Euphemia"/>
                <a:ea typeface="DejaVu Sans"/>
              </a:rPr>
              <a:t> (S)</a:t>
            </a:r>
            <a:r>
              <a:rPr b="0" lang="ru-RU" sz="26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600" spc="-1" strike="noStrike">
                <a:solidFill>
                  <a:srgbClr val="465562"/>
                </a:solidFill>
                <a:latin typeface="Euphemia"/>
                <a:ea typeface="DejaVu Sans"/>
              </a:rPr>
              <a:t>термодинамические потенциалы</a:t>
            </a:r>
            <a:r>
              <a:rPr b="0" lang="en-US" sz="2600" spc="-1" strike="noStrike">
                <a:solidFill>
                  <a:srgbClr val="465562"/>
                </a:solidFill>
                <a:latin typeface="Euphemia"/>
                <a:ea typeface="DejaVu Sans"/>
              </a:rPr>
              <a:t> (U, H</a:t>
            </a:r>
            <a:r>
              <a:rPr b="0" lang="ru-RU" sz="26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r>
              <a:rPr b="0" lang="en-US" sz="2600" spc="-1" strike="noStrike">
                <a:solidFill>
                  <a:srgbClr val="465562"/>
                </a:solidFill>
                <a:latin typeface="Euphemia"/>
                <a:ea typeface="DejaVu Sans"/>
              </a:rPr>
              <a:t> F, G)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600" spc="-1" strike="noStrike">
                <a:solidFill>
                  <a:srgbClr val="465562"/>
                </a:solidFill>
                <a:latin typeface="Euphemia"/>
                <a:ea typeface="DejaVu Sans"/>
              </a:rPr>
              <a:t>характеристические функции (dU=TdS-PdV), Массье-Планка, Гиббса).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Измерение интенсивной величины основывается на использовании связи между изменениями интенсивной величины, с одной стороны, и изменениями подходящей экстенсивной величины, с другой стороны.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Например для измерения температуры в качестве такой экстенсивной величины можно использовать объём. В качестве рабочего вещества такого термометра можно использовать ртуть или спирт.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Классификация термодинамических величин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1" name="Picture 2_1" descr="Картинки по запросу термодинамические величины"/>
          <p:cNvPicPr/>
          <p:nvPr/>
        </p:nvPicPr>
        <p:blipFill>
          <a:blip r:embed="rId1"/>
          <a:stretch/>
        </p:blipFill>
        <p:spPr>
          <a:xfrm>
            <a:off x="2854080" y="1417680"/>
            <a:ext cx="6764400" cy="5326920"/>
          </a:xfrm>
          <a:prstGeom prst="rect">
            <a:avLst/>
          </a:prstGeom>
          <a:ln w="0">
            <a:noFill/>
          </a:ln>
        </p:spPr>
      </p:pic>
      <p:sp>
        <p:nvSpPr>
          <p:cNvPr id="652" name="CustomShape 2"/>
          <p:cNvSpPr/>
          <p:nvPr/>
        </p:nvSpPr>
        <p:spPr>
          <a:xfrm>
            <a:off x="8594640" y="1281600"/>
            <a:ext cx="2999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Характеризуют термодинамическую систему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CustomShape 3"/>
          <p:cNvSpPr/>
          <p:nvPr/>
        </p:nvSpPr>
        <p:spPr>
          <a:xfrm>
            <a:off x="8094600" y="1484640"/>
            <a:ext cx="498960" cy="49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aab7"/>
          </a:solidFill>
          <a:ln>
            <a:solidFill>
              <a:srgbClr val="727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Свойства веществ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Все свойства веществ можно условно разделить на три категории: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Термомеханические: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вириальные коэффициенты,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коэффициент Джоуля — Томсона,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коэффициент линейного расширения твёрдых тел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коэффициенты уравнения состояния Ван-дер-Ваальса,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коэффициенты эмпирических уравнений состояния,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модули упругости твёрдых тел (коэффициенты Ламе и т. п.),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объём Бойля,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поверхностное натяжение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удельный объём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6576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Свойства веществ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1666"/>
          </a:bodyPr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Теплофизические: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внутреннее давление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давление насыщенного пара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калорические коэффициенты (теплоёмкости при постоянном объёме и при постоянном давлении, теплота изотермического расширения и др.),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коэффициенты динамической (внутреннее трение) и кинематической  вязкости,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коэффициент диффузии,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коэффициент теплопроводности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критические постоянные (критические температура и давление),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параметры тройной точки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параметры фазовых переходов (температура плавления, температура кипения, температура полиморфного перехода, температура фазового перехода II рода)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удельная теплоёмкость,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показатель политропы (показатель адиабаты),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растворимость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температура насыщения,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 u="sng">
                <a:solidFill>
                  <a:srgbClr val="465562"/>
                </a:solidFill>
                <a:uFillTx/>
                <a:latin typeface="Euphemia"/>
                <a:ea typeface="DejaVu Sans"/>
              </a:rPr>
              <a:t>термоЭДС и др.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612720" indent="-2466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Свойства веществ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Термохимические: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стандартная фугитивность (летучесть),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стандартная энтальпия образования соединения из простых веществ,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стандартная энтропия (стандартная абсолютная энтропия),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стандартный потенциал Гиббса образования соединения из простых веществ,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стандартный химический потенциал,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стандартный электродный потенциал.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Классификация термодинамических величин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1" name="Picture 2_2" descr="Картинки по запросу термодинамические величины"/>
          <p:cNvPicPr/>
          <p:nvPr/>
        </p:nvPicPr>
        <p:blipFill>
          <a:blip r:embed="rId1"/>
          <a:stretch/>
        </p:blipFill>
        <p:spPr>
          <a:xfrm>
            <a:off x="2854080" y="1417680"/>
            <a:ext cx="6764400" cy="5326920"/>
          </a:xfrm>
          <a:prstGeom prst="rect">
            <a:avLst/>
          </a:prstGeom>
          <a:ln w="0">
            <a:noFill/>
          </a:ln>
        </p:spPr>
      </p:pic>
      <p:sp>
        <p:nvSpPr>
          <p:cNvPr id="662" name="CustomShape 2"/>
          <p:cNvSpPr/>
          <p:nvPr/>
        </p:nvSpPr>
        <p:spPr>
          <a:xfrm>
            <a:off x="8594640" y="1281600"/>
            <a:ext cx="2999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Характеризуют термодинамическую систему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CustomShape 3"/>
          <p:cNvSpPr/>
          <p:nvPr/>
        </p:nvSpPr>
        <p:spPr>
          <a:xfrm>
            <a:off x="8094600" y="1484640"/>
            <a:ext cx="498960" cy="49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aab7"/>
          </a:solidFill>
          <a:ln>
            <a:solidFill>
              <a:srgbClr val="727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Функционалы процессов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Функционалы процесса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представляют собой характеристики совершаемого системой термодинамического процесса и зависят от его пути, т. е. способа перехода системы из состояния в начале процесса в конечное состояние. 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 функциям процесса в термодинамике относят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количество теплоты </a:t>
            </a:r>
            <a:r>
              <a:rPr b="1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Q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термодинамическую работу </a:t>
            </a:r>
            <a:r>
              <a:rPr b="1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W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энергию переноса массы (химическую работу, работу перераспределения масс веществ)</a:t>
            </a:r>
            <a:r>
              <a:rPr b="1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Z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Программа курса.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 lnSpcReduction="10000"/>
          </a:bodyPr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Основные определения. Система единиц.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Система единиц СИ и фундаментальные физические константы. Универсальные постоянные и естественные системы единиц. Производные единицы и стандарты. Физические пределы точности измерений.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Методы измерения термодинамических величин.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Электромагнитные измерения. Стандарты частоты.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Радиоспектроскопия (эффект Зеемана), ЯМР, томография.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Фундаментальные шумы в измерительных устройствах. Тепловой шум. Формула Найквиста. Теорема Калена-Вельтона. Дробовой шум в электронных и оптических приборах.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Классификация термодинамических величин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7" name="Picture 2_3" descr="Картинки по запросу термодинамические величины"/>
          <p:cNvPicPr/>
          <p:nvPr/>
        </p:nvPicPr>
        <p:blipFill>
          <a:blip r:embed="rId1"/>
          <a:stretch/>
        </p:blipFill>
        <p:spPr>
          <a:xfrm>
            <a:off x="2854080" y="1417680"/>
            <a:ext cx="6764400" cy="5326920"/>
          </a:xfrm>
          <a:prstGeom prst="rect">
            <a:avLst/>
          </a:prstGeom>
          <a:ln w="0">
            <a:noFill/>
          </a:ln>
        </p:spPr>
      </p:pic>
      <p:sp>
        <p:nvSpPr>
          <p:cNvPr id="668" name="CustomShape 2"/>
          <p:cNvSpPr/>
          <p:nvPr/>
        </p:nvSpPr>
        <p:spPr>
          <a:xfrm>
            <a:off x="8594640" y="1281600"/>
            <a:ext cx="2999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Характеризуют термодинамическую систему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CustomShape 3"/>
          <p:cNvSpPr/>
          <p:nvPr/>
        </p:nvSpPr>
        <p:spPr>
          <a:xfrm>
            <a:off x="8094600" y="1484640"/>
            <a:ext cx="498960" cy="49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aab7"/>
          </a:solidFill>
          <a:ln>
            <a:solidFill>
              <a:srgbClr val="727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Параметры процессов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Параметры фазовых реакций: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теплота испарения,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теплота плавления,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теплота полиморфного перехода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теплота сублимации.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Параметры химических реакций: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константа равновесия химической реакции,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стандартная ЭДС,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стандартное изменение потенциала Гиббса в химической реакции,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стандартное изменение энтальпии в химической реакции,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стандартное изменение энтропии в химической реакции,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стандартное химическое сродство.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extShape 1"/>
          <p:cNvSpPr/>
          <p:nvPr/>
        </p:nvSpPr>
        <p:spPr>
          <a:xfrm>
            <a:off x="1593360" y="177840"/>
            <a:ext cx="9781560" cy="5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Описание состояния системы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TextShape 2"/>
          <p:cNvSpPr/>
          <p:nvPr/>
        </p:nvSpPr>
        <p:spPr>
          <a:xfrm>
            <a:off x="1593360" y="980640"/>
            <a:ext cx="9781560" cy="54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1111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Для описания термодинамического состояния системы, то есть всей совокупности её свойств, необходимо прежде всего определить какая это система – гомогенная или гетерогенная. Знать число и свойства фазы или фаз, образующих эту систему: в наборе независимых переменных системы должна быть представлена хотя бы одна экстенсивная величина, например объём или масса системы.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Число независимых интенсивных переменных, необходимых для задания состояния всех фаз системы, называют 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вариантностью системы.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Число независимых переменных, необходимых для задания состояния системы с учётом масс всех её фаз, называют 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полной (общей) вариантностью системы.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Вариантность и полную вариантность системы находят с помощью 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правила фаз Гиббса.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extShape 1"/>
          <p:cNvSpPr/>
          <p:nvPr/>
        </p:nvSpPr>
        <p:spPr>
          <a:xfrm>
            <a:off x="1593360" y="177840"/>
            <a:ext cx="9781560" cy="5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Правило фаз Гиббса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TextShape 2"/>
          <p:cNvSpPr/>
          <p:nvPr/>
        </p:nvSpPr>
        <p:spPr>
          <a:xfrm>
            <a:off x="1593360" y="980640"/>
            <a:ext cx="9781560" cy="519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68333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Правило фаз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Гиббса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— соотношение, связывающее число компонентов, фаз и термодинамических степеней свободы в равновесной термодинамической системе.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Практическое применение правила фаз в конкретной задаче предполагает предварительную проверку соблюдения допущений, обычно используемых при выводе данного правила: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система находится в состоянии термодинамического равновесия;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в системе имеет место равновесие фаз;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рассматривают только объёмные (трёхмерные) фазы, двумерные (поверхностные) фазы исключены из рассмотрения;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границы между фазами плоские, не препятствуют выравниванию давления и температуры в системе и переносу вещества между фазами;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влияние силовых полей (гравитационного, магнитного и т. п.) не учитывают, а из всех обобщённых термодинамических координат принимают во внимание только объём и массы компонентов, то есть рассматривают лишь термодеформационные системы — открытые и закрытые.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Математическая формулировка правила фаз зависит от наложенных на систему условий изоляции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extShape 1"/>
          <p:cNvSpPr/>
          <p:nvPr/>
        </p:nvSpPr>
        <p:spPr>
          <a:xfrm>
            <a:off x="1593360" y="177840"/>
            <a:ext cx="9781560" cy="65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Правило фаз Гиббса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TextShape 2"/>
          <p:cNvSpPr/>
          <p:nvPr/>
        </p:nvSpPr>
        <p:spPr>
          <a:xfrm>
            <a:off x="1593360" y="980640"/>
            <a:ext cx="9781560" cy="519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Для различных условий изоляции будут разные математические формулировки: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Открытая система: </a:t>
            </a:r>
            <a:r>
              <a:rPr b="0" i="1" lang="en-US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i=2+k-f</a:t>
            </a:r>
            <a:r>
              <a:rPr b="0" lang="en-US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, 2 –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число степеней свободы, соответствующих давлению и температуре, </a:t>
            </a:r>
            <a:r>
              <a:rPr b="0" i="1" lang="en-US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k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 – число компонент системы, </a:t>
            </a:r>
            <a:r>
              <a:rPr b="0" i="1" lang="en-US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f</a:t>
            </a:r>
            <a:r>
              <a:rPr b="0" lang="en-US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 –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число фаз в системе.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Закрытая система: </a:t>
            </a:r>
            <a:r>
              <a:rPr b="0" i="1" lang="en-US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i=2+k-f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, если число компонент не больше числа фаз и  </a:t>
            </a:r>
            <a:r>
              <a:rPr b="0" i="1" lang="en-US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i</a:t>
            </a:r>
            <a:r>
              <a:rPr b="0" lang="en-US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=2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 если число компонент не меньше числа фаз.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" descr=""/>
          <p:cNvPicPr/>
          <p:nvPr/>
        </p:nvPicPr>
        <p:blipFill>
          <a:blip r:embed="rId1"/>
          <a:stretch/>
        </p:blipFill>
        <p:spPr>
          <a:xfrm>
            <a:off x="2743200" y="1203120"/>
            <a:ext cx="6320880" cy="474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" descr=""/>
          <p:cNvPicPr/>
          <p:nvPr/>
        </p:nvPicPr>
        <p:blipFill>
          <a:blip r:embed="rId1"/>
          <a:stretch/>
        </p:blipFill>
        <p:spPr>
          <a:xfrm>
            <a:off x="2200680" y="457200"/>
            <a:ext cx="7629120" cy="619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Методы измерения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Из всего разнообразия термодинамических параметров в реальных экспериментах возможно измерить только некоторые из них: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температура (термометр),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давление (манометр),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плотность или удельный объём (пикнометр),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коэффициент теплового расширения (дилатометр),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теплоёмкость (адиабатический калориметр),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интегральные характеристики фазовых переходов – энтальпия, температура,  температурный гистерезис, (дифф. сканирующий микрокалориметр),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Методы измерения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сжимаемость (дилатометры, пьезометры, рентгенография),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скорость звука (ультразвуковой измеритель),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поверхностное натяжение (тензиометр дю Нуи).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5" name="" descr=""/>
          <p:cNvPicPr/>
          <p:nvPr/>
        </p:nvPicPr>
        <p:blipFill>
          <a:blip r:embed="rId1"/>
          <a:stretch/>
        </p:blipFill>
        <p:spPr>
          <a:xfrm>
            <a:off x="1593360" y="1645200"/>
            <a:ext cx="3523320" cy="3466080"/>
          </a:xfrm>
          <a:prstGeom prst="rect">
            <a:avLst/>
          </a:prstGeom>
          <a:ln w="0">
            <a:noFill/>
          </a:ln>
        </p:spPr>
      </p:pic>
      <p:pic>
        <p:nvPicPr>
          <p:cNvPr id="686" name="" descr=""/>
          <p:cNvPicPr/>
          <p:nvPr/>
        </p:nvPicPr>
        <p:blipFill>
          <a:blip r:embed="rId2"/>
          <a:stretch/>
        </p:blipFill>
        <p:spPr>
          <a:xfrm>
            <a:off x="5959800" y="1620360"/>
            <a:ext cx="1167480" cy="3562920"/>
          </a:xfrm>
          <a:prstGeom prst="rect">
            <a:avLst/>
          </a:prstGeom>
          <a:ln w="0">
            <a:noFill/>
          </a:ln>
        </p:spPr>
      </p:pic>
      <p:sp>
        <p:nvSpPr>
          <p:cNvPr id="687" name="TextShape 2"/>
          <p:cNvSpPr/>
          <p:nvPr/>
        </p:nvSpPr>
        <p:spPr>
          <a:xfrm>
            <a:off x="2128680" y="5269680"/>
            <a:ext cx="24066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Пикнометр для газов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TextShape 3"/>
          <p:cNvSpPr/>
          <p:nvPr/>
        </p:nvSpPr>
        <p:spPr>
          <a:xfrm>
            <a:off x="5295600" y="685800"/>
            <a:ext cx="247680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Пикнометр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для сыпучих веществ (колба Рейшауэра)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9" name="" descr=""/>
          <p:cNvPicPr/>
          <p:nvPr/>
        </p:nvPicPr>
        <p:blipFill>
          <a:blip r:embed="rId3"/>
          <a:stretch/>
        </p:blipFill>
        <p:spPr>
          <a:xfrm>
            <a:off x="7841520" y="1656000"/>
            <a:ext cx="3389760" cy="3342240"/>
          </a:xfrm>
          <a:prstGeom prst="rect">
            <a:avLst/>
          </a:prstGeom>
          <a:ln w="0">
            <a:noFill/>
          </a:ln>
        </p:spPr>
      </p:pic>
      <p:sp>
        <p:nvSpPr>
          <p:cNvPr id="690" name="TextShape 4"/>
          <p:cNvSpPr/>
          <p:nvPr/>
        </p:nvSpPr>
        <p:spPr>
          <a:xfrm>
            <a:off x="8208000" y="5125680"/>
            <a:ext cx="339264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Принцип работы дилатометра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Программа курса.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Квантовые эффекты в физических измерениях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Квантовые эталоны единиц физических величин. Эффект Джозефсона и сверхпроводящие квантовые интерферометры.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Диагностика плазмы.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TextShape 2"/>
          <p:cNvSpPr/>
          <p:nvPr/>
        </p:nvSpPr>
        <p:spPr>
          <a:xfrm>
            <a:off x="2286000" y="6027840"/>
            <a:ext cx="2502720" cy="37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Тензиометр дю Нуи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3" name="" descr=""/>
          <p:cNvPicPr/>
          <p:nvPr/>
        </p:nvPicPr>
        <p:blipFill>
          <a:blip r:embed="rId1"/>
          <a:stretch/>
        </p:blipFill>
        <p:spPr>
          <a:xfrm>
            <a:off x="1600200" y="648000"/>
            <a:ext cx="4057200" cy="5295600"/>
          </a:xfrm>
          <a:prstGeom prst="rect">
            <a:avLst/>
          </a:prstGeom>
          <a:ln w="0">
            <a:noFill/>
          </a:ln>
        </p:spPr>
      </p:pic>
      <p:pic>
        <p:nvPicPr>
          <p:cNvPr id="694" name="" descr=""/>
          <p:cNvPicPr/>
          <p:nvPr/>
        </p:nvPicPr>
        <p:blipFill>
          <a:blip r:embed="rId2"/>
          <a:stretch/>
        </p:blipFill>
        <p:spPr>
          <a:xfrm>
            <a:off x="6324480" y="685800"/>
            <a:ext cx="1905120" cy="2514600"/>
          </a:xfrm>
          <a:prstGeom prst="rect">
            <a:avLst/>
          </a:prstGeom>
          <a:ln w="0">
            <a:noFill/>
          </a:ln>
        </p:spPr>
      </p:pic>
      <p:pic>
        <p:nvPicPr>
          <p:cNvPr id="695" name="" descr=""/>
          <p:cNvPicPr/>
          <p:nvPr/>
        </p:nvPicPr>
        <p:blipFill>
          <a:blip r:embed="rId3"/>
          <a:stretch/>
        </p:blipFill>
        <p:spPr>
          <a:xfrm>
            <a:off x="8744400" y="797760"/>
            <a:ext cx="1314000" cy="61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extShape 1"/>
          <p:cNvSpPr/>
          <p:nvPr/>
        </p:nvSpPr>
        <p:spPr>
          <a:xfrm>
            <a:off x="1593360" y="177840"/>
            <a:ext cx="9781560" cy="12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Рекомендуемая литература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7" name="TextShape 2"/>
          <p:cNvSpPr/>
          <p:nvPr/>
        </p:nvSpPr>
        <p:spPr>
          <a:xfrm>
            <a:off x="1593360" y="1600200"/>
            <a:ext cx="978156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Wikipedia.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Термодинамически величины.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Методы исследования теплофизических свойств веществ. Методические указания. СФУ. Красноярск. 2008.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Физические основы измерений. Конспект лекций. Курский госуниверситет. Курск. 2004.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extShape 1"/>
          <p:cNvSpPr/>
          <p:nvPr/>
        </p:nvSpPr>
        <p:spPr>
          <a:xfrm>
            <a:off x="1593360" y="177840"/>
            <a:ext cx="9781560" cy="65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Термодинамические системы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TextShape 2"/>
          <p:cNvSpPr/>
          <p:nvPr/>
        </p:nvSpPr>
        <p:spPr>
          <a:xfrm>
            <a:off x="1522440" y="957960"/>
            <a:ext cx="9781560" cy="52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1111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7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Термодинамическая система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 — тело (совокупность тел), способное (способные) обмениваться с другими телами (между собой) энергией и (или) веществом и не требующая для своего описания привлечения микроскопических характеристик отдельных частиц.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7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Каждая термодинамическая система имеет 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границы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, реальные или условные, отделяющие её от 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окружающей среды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, под которой подразумевают все тела, не включённые в термодинамическую систему.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7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Для описания термодинамической системы используются 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макроскопические параметры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, характеризующие не свойства составляющих её частиц, а свойства самой системы: 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температуру, давление, объём, магнитную индукцию, электрическую поляризацию, массу, химический состав компонентов 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и т.д.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1"/>
          <p:cNvSpPr/>
          <p:nvPr/>
        </p:nvSpPr>
        <p:spPr>
          <a:xfrm>
            <a:off x="1593360" y="123840"/>
            <a:ext cx="9781560" cy="7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3200" spc="-1" strike="noStrike">
                <a:solidFill>
                  <a:srgbClr val="344049"/>
                </a:solidFill>
                <a:latin typeface="Euphemia"/>
                <a:ea typeface="DejaVu Sans"/>
              </a:rPr>
              <a:t>Классификация термодинамических систем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TextShape 2"/>
          <p:cNvSpPr/>
          <p:nvPr/>
        </p:nvSpPr>
        <p:spPr>
          <a:xfrm>
            <a:off x="1498320" y="1381320"/>
            <a:ext cx="9781560" cy="51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1111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7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75562"/>
                </a:solidFill>
                <a:latin typeface="Arial"/>
                <a:ea typeface="DejaVu Sans"/>
              </a:rPr>
              <a:t>По характеру взаимодействия с окружающей средой различают системы: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75562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475562"/>
                </a:solidFill>
                <a:latin typeface="Arial"/>
                <a:ea typeface="DejaVu Sans"/>
              </a:rPr>
              <a:t>изолированные</a:t>
            </a:r>
            <a:r>
              <a:rPr b="0" lang="ru-RU" sz="2400" spc="-1" strike="noStrike">
                <a:solidFill>
                  <a:srgbClr val="475562"/>
                </a:solidFill>
                <a:latin typeface="Arial"/>
                <a:ea typeface="DejaVu Sans"/>
              </a:rPr>
              <a:t>, не способные обмениваться с внешней средой ни энергией, ни веществом;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75562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475562"/>
                </a:solidFill>
                <a:latin typeface="Arial"/>
                <a:ea typeface="DejaVu Sans"/>
              </a:rPr>
              <a:t>адиабатно изолированные</a:t>
            </a:r>
            <a:r>
              <a:rPr b="0" lang="ru-RU" sz="2400" spc="-1" strike="noStrike">
                <a:solidFill>
                  <a:srgbClr val="475562"/>
                </a:solidFill>
                <a:latin typeface="Arial"/>
                <a:ea typeface="DejaVu Sans"/>
              </a:rPr>
              <a:t>, не способные к обмену с внешней средой веществом, но допускающие обмен энергией в виде </a:t>
            </a:r>
            <a:r>
              <a:rPr b="1" i="1" lang="ru-RU" sz="2400" spc="-1" strike="noStrike">
                <a:solidFill>
                  <a:srgbClr val="475562"/>
                </a:solidFill>
                <a:latin typeface="Arial"/>
                <a:ea typeface="DejaVu Sans"/>
              </a:rPr>
              <a:t>работы</a:t>
            </a:r>
            <a:r>
              <a:rPr b="0" lang="ru-RU" sz="2400" spc="-1" strike="noStrike">
                <a:solidFill>
                  <a:srgbClr val="475562"/>
                </a:solidFill>
                <a:latin typeface="Arial"/>
                <a:ea typeface="DejaVu Sans"/>
              </a:rPr>
              <a:t>. Обмен энергией в форме теплоты для таких систем исключён (детандеры);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75562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475562"/>
                </a:solidFill>
                <a:latin typeface="Arial"/>
                <a:ea typeface="DejaVu Sans"/>
              </a:rPr>
              <a:t>закрытые</a:t>
            </a:r>
            <a:r>
              <a:rPr b="0" lang="ru-RU" sz="2400" spc="-1" strike="noStrike">
                <a:solidFill>
                  <a:srgbClr val="475562"/>
                </a:solidFill>
                <a:latin typeface="Arial"/>
                <a:ea typeface="DejaVu Sans"/>
              </a:rPr>
              <a:t>, не способные обмениваться с внешней средой веществом, но способные к энергообмену с окружающей средой;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75562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475562"/>
                </a:solidFill>
                <a:latin typeface="Arial"/>
                <a:ea typeface="DejaVu Sans"/>
              </a:rPr>
              <a:t>открытые</a:t>
            </a:r>
            <a:r>
              <a:rPr b="0" lang="ru-RU" sz="2400" spc="-1" strike="noStrike">
                <a:solidFill>
                  <a:srgbClr val="475562"/>
                </a:solidFill>
                <a:latin typeface="Arial"/>
                <a:ea typeface="DejaVu Sans"/>
              </a:rPr>
              <a:t>, способные обмениваться веществом (и, следовательно, энергией) с другими системами (внешней средой);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75562"/>
              </a:buClr>
              <a:buFont typeface="Courier New"/>
              <a:buChar char="o"/>
            </a:pPr>
            <a:r>
              <a:rPr b="0" i="1" lang="ru-RU" sz="2000" spc="-1" strike="noStrike">
                <a:solidFill>
                  <a:srgbClr val="475562"/>
                </a:solidFill>
                <a:latin typeface="Arial"/>
                <a:ea typeface="DejaVu Sans"/>
              </a:rPr>
              <a:t>частично открытые</a:t>
            </a:r>
            <a:r>
              <a:rPr b="0" lang="ru-RU" sz="2000" spc="-1" strike="noStrike">
                <a:solidFill>
                  <a:srgbClr val="475562"/>
                </a:solidFill>
                <a:latin typeface="Arial"/>
                <a:ea typeface="DejaVu Sans"/>
              </a:rPr>
              <a:t>, обменивающиеся с внешней средой веществом, но при этом не все составляющие вещества принимают участие в материальном обмене (например, из-за наличия полупроницаемых перегородок)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extShape 1"/>
          <p:cNvSpPr/>
          <p:nvPr/>
        </p:nvSpPr>
        <p:spPr>
          <a:xfrm>
            <a:off x="1593360" y="177840"/>
            <a:ext cx="9781560" cy="75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Термодинамические системы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TextShape 2"/>
          <p:cNvSpPr/>
          <p:nvPr/>
        </p:nvSpPr>
        <p:spPr>
          <a:xfrm>
            <a:off x="1440000" y="1008000"/>
            <a:ext cx="10223280" cy="606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По используемым для термодинамического описания системы параметрам различают: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простые (однокомпонентные) системы;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60000" indent="-216000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простые открытые системы;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сложные (многокомпонентные) системы.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Простой системой (телом) называется такая равновесная система, физическое состояние которой вполне определяется значениями двух независимых переменных — функций состояния простого тела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( x , y )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, например, значениями температуры и удельного объема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( t , v )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или давления и удельного объема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( P , v )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Примером простых системам (телами) являются изотропные тела (имеющими одинаковые характеристик состояния и физических свойств тела во всех его точках и во всех направлениях), в частности: газы, пары, жидкости и многие твёрдые тела, находящиеся в термодинамическом равновесии и не подверженные действию поверхностного натяжения, гравитационных и электромагнитных сил и химических превращений.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TextShape 1"/>
          <p:cNvSpPr/>
          <p:nvPr/>
        </p:nvSpPr>
        <p:spPr>
          <a:xfrm>
            <a:off x="1593360" y="177840"/>
            <a:ext cx="9781560" cy="75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Термодинамические системы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TextShape 2"/>
          <p:cNvSpPr/>
          <p:nvPr/>
        </p:nvSpPr>
        <p:spPr>
          <a:xfrm>
            <a:off x="1440000" y="1008000"/>
            <a:ext cx="10223280" cy="63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Простые открытые системы, отличаются от простых систем способностью обмениваться веществом с окружающей средой. Для термодинамического описания таких систем с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k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независимыми компонентами необходимы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k + 2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независимых параметра состояния, включая массу (количество вещества, число частиц) каждого независимого компонента;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Сложными системами называют все термодинамические системы, не попадающие под определения простых систем, и простых открытых систем. К сложным системам принято относить диэлектрики, магнетики, сверхпроводники, упругие твёрдые тела, поверхности раздела фаз, системы в поле тяготения и в состоянии невесомости, электрохимические системы, равновесное тепловое излучение. Иногда в число сложных включают и простые открытые системы. Для термодинамического описания таких систем, как упругий стержень/нить или пружина, поверхность раздела фаз, тепловое излучение необходим только один независимый параметр состояния.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Если входящие в состав системы вещества в рассматриваемом диапазоне условий  химически не взаимодействуют между собой, то систему называют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физической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. Если же вещества системы реагируют друг с другом, то говорят о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химической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системе.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extShape 1"/>
          <p:cNvSpPr/>
          <p:nvPr/>
        </p:nvSpPr>
        <p:spPr>
          <a:xfrm>
            <a:off x="1593360" y="177840"/>
            <a:ext cx="9781560" cy="75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Термодинамические системы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TextShape 2"/>
          <p:cNvSpPr/>
          <p:nvPr/>
        </p:nvSpPr>
        <p:spPr>
          <a:xfrm>
            <a:off x="1440000" y="1008000"/>
            <a:ext cx="10223280" cy="56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TextShape 3"/>
          <p:cNvSpPr/>
          <p:nvPr/>
        </p:nvSpPr>
        <p:spPr>
          <a:xfrm>
            <a:off x="1440000" y="1008000"/>
            <a:ext cx="10367280" cy="57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Термодинамическую систему называют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гомогенной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, если между любыми её частями нет поверхностей раздела и, следовательно, свойства системы непрерывно изменяется от точки к точке.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Гомогенную систему с одинаковыми свойствами в любой точке называют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однородной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Термодинамическую систему называют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гетерогенной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, если она состоит из нескольких гомогенных частей с разными свойствами. На поверхностях, разделяющих гомогенные части гетерогенной системы, хотя бы одно термодинамическое свойство вещества изменяются скачком. Часто (но не всегда) поверхность раздела является видимой.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Гомогенную часть гетерогенной системы называют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фазой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. Менее строго, но более наглядно фазами называют «гомогенные части системы, отделённые от остальных частей видимыми поверхностями раздела». Гомогенная система содержит только одну фазу; гетерогенная система состоит из двух или более фаз.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extShape 1"/>
          <p:cNvSpPr/>
          <p:nvPr/>
        </p:nvSpPr>
        <p:spPr>
          <a:xfrm>
            <a:off x="1593360" y="177840"/>
            <a:ext cx="9781560" cy="6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Термодинамические системы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4" name="Content Placeholder 3" descr="A_small_cup_of_coffee.JPG"/>
          <p:cNvPicPr/>
          <p:nvPr/>
        </p:nvPicPr>
        <p:blipFill>
          <a:blip r:embed="rId1"/>
          <a:stretch/>
        </p:blipFill>
        <p:spPr>
          <a:xfrm>
            <a:off x="1879560" y="1357200"/>
            <a:ext cx="3103920" cy="2327760"/>
          </a:xfrm>
          <a:prstGeom prst="rect">
            <a:avLst/>
          </a:prstGeom>
          <a:ln w="0">
            <a:noFill/>
          </a:ln>
        </p:spPr>
      </p:pic>
      <p:pic>
        <p:nvPicPr>
          <p:cNvPr id="635" name="Picture 4" descr="Water_and_ice.jpg"/>
          <p:cNvPicPr/>
          <p:nvPr/>
        </p:nvPicPr>
        <p:blipFill>
          <a:blip r:embed="rId2"/>
          <a:stretch/>
        </p:blipFill>
        <p:spPr>
          <a:xfrm>
            <a:off x="8737560" y="1105200"/>
            <a:ext cx="2892240" cy="3856680"/>
          </a:xfrm>
          <a:prstGeom prst="rect">
            <a:avLst/>
          </a:prstGeom>
          <a:ln w="0">
            <a:noFill/>
          </a:ln>
        </p:spPr>
      </p:pic>
      <p:pic>
        <p:nvPicPr>
          <p:cNvPr id="636" name="Picture 5" descr="EarthAtmosphere.jpg"/>
          <p:cNvPicPr/>
          <p:nvPr/>
        </p:nvPicPr>
        <p:blipFill>
          <a:blip r:embed="rId3"/>
          <a:stretch/>
        </p:blipFill>
        <p:spPr>
          <a:xfrm>
            <a:off x="5095440" y="1989000"/>
            <a:ext cx="3518280" cy="3342240"/>
          </a:xfrm>
          <a:prstGeom prst="rect">
            <a:avLst/>
          </a:prstGeom>
          <a:ln w="0">
            <a:noFill/>
          </a:ln>
        </p:spPr>
      </p:pic>
      <p:sp>
        <p:nvSpPr>
          <p:cNvPr id="637" name="CustomShape 2"/>
          <p:cNvSpPr/>
          <p:nvPr/>
        </p:nvSpPr>
        <p:spPr>
          <a:xfrm>
            <a:off x="1800720" y="3894480"/>
            <a:ext cx="3144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Однородная гомогенная многокомпонентная система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CustomShape 3"/>
          <p:cNvSpPr/>
          <p:nvPr/>
        </p:nvSpPr>
        <p:spPr>
          <a:xfrm>
            <a:off x="8742240" y="5024520"/>
            <a:ext cx="2780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Неоднородная гетерогенная однокомпонентная система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CustomShape 4"/>
          <p:cNvSpPr/>
          <p:nvPr/>
        </p:nvSpPr>
        <p:spPr>
          <a:xfrm>
            <a:off x="5154120" y="5500800"/>
            <a:ext cx="3405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Неоднородная гомогенная многокомпонентная система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AD825C-09C7-4A07-B577-302FECE18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числом «пи» (широкоэкранный формат)</Template>
  <TotalTime>6812</TotalTime>
  <Application>LibreOffice/24.2.7.2$Linux_X86_64 LibreOffice_project/420$Build-2</Application>
  <AppVersion>15.0000</AppVersion>
  <Words>1362</Words>
  <Paragraphs>142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2017-02-06T16:32:23Z</dcterms:created>
  <dc:creator/>
  <dc:description/>
  <dc:language>ru-RU</dc:language>
  <cp:lastModifiedBy/>
  <dcterms:modified xsi:type="dcterms:W3CDTF">2025-03-04T14:42:40Z</dcterms:modified>
  <cp:revision>44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21</vt:i4>
  </property>
  <property fmtid="{D5CDD505-2E9C-101B-9397-08002B2CF9AE}" pid="11" name="_TemplateID">
    <vt:lpwstr>TC027879479991</vt:lpwstr>
  </property>
</Properties>
</file>