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_rels/item1.xml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18.xml.rels" ContentType="application/vnd.openxmlformats-package.relationships+xml"/>
  <Override PartName="/ppt/slideMasters/slideMaster14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13.xml" ContentType="application/vnd.openxmlformats-officedocument.theme+xml"/>
  <Override PartName="/ppt/theme/theme3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24.xml" ContentType="application/vnd.openxmlformats-officedocument.theme+xml"/>
  <Override PartName="/ppt/theme/theme23.xml" ContentType="application/vnd.openxmlformats-officedocument.theme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2.xml" ContentType="application/vnd.openxmlformats-officedocument.theme+xml"/>
  <Override PartName="/ppt/theme/theme21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18.xml" ContentType="application/vnd.openxmlformats-officedocument.theme+xml"/>
  <Override PartName="/ppt/theme/theme17.xml" ContentType="application/vnd.openxmlformats-officedocument.theme+xml"/>
  <Override PartName="/ppt/theme/theme16.xml" ContentType="application/vnd.openxmlformats-officedocument.theme+xml"/>
  <Override PartName="/ppt/theme/theme15.xml" ContentType="application/vnd.openxmlformats-officedocument.theme+xml"/>
  <Override PartName="/ppt/theme/theme1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media/image12.png" ContentType="image/png"/>
  <Override PartName="/ppt/media/image3.png" ContentType="image/png"/>
  <Override PartName="/ppt/media/image8.jpeg" ContentType="image/jpeg"/>
  <Override PartName="/ppt/media/image11.jpeg" ContentType="image/jpeg"/>
  <Override PartName="/ppt/media/image7.png" ContentType="image/png"/>
  <Override PartName="/ppt/media/image16.png" ContentType="image/png"/>
  <Override PartName="/ppt/media/image19.png" ContentType="image/png"/>
  <Override PartName="/ppt/media/image2.png" ContentType="image/png"/>
  <Override PartName="/ppt/media/image17.png" ContentType="image/png"/>
  <Override PartName="/ppt/media/image15.png" ContentType="image/png"/>
  <Override PartName="/ppt/media/image5.jpeg" ContentType="image/jpeg"/>
  <Override PartName="/ppt/media/image14.png" ContentType="image/png"/>
  <Override PartName="/ppt/media/image1.png" ContentType="image/png"/>
  <Override PartName="/ppt/media/image6.jpeg" ContentType="image/jpeg"/>
  <Override PartName="/ppt/media/image10.jpeg" ContentType="image/jpeg"/>
  <Override PartName="/ppt/media/image18.png" ContentType="image/png"/>
  <Override PartName="/ppt/media/image9.png" ContentType="image/png"/>
  <Override PartName="/ppt/media/image20.png" ContentType="image/png"/>
  <Override PartName="/ppt/media/image13.png" ContentType="image/png"/>
  <Override PartName="/ppt/media/image4.png" ContentType="image/png"/>
  <Override PartName="/ppt/comments/comment8.xml" ContentType="application/vnd.openxmlformats-officedocument.presentationml.comments+xml"/>
  <Override PartName="/ppt/commentAuthors.xml" ContentType="application/vnd.openxmlformats-officedocument.presentationml.commentAuthor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</p:sldMasterIdLst>
  <p:sldIdLst>
    <p:sldId id="256" r:id="rId26"/>
    <p:sldId id="257" r:id="rId27"/>
    <p:sldId id="258" r:id="rId28"/>
    <p:sldId id="259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  <p:sldId id="270" r:id="rId40"/>
    <p:sldId id="271" r:id="rId41"/>
    <p:sldId id="272" r:id="rId42"/>
    <p:sldId id="273" r:id="rId43"/>
    <p:sldId id="274" r:id="rId44"/>
    <p:sldId id="275" r:id="rId45"/>
    <p:sldId id="276" r:id="rId46"/>
    <p:sldId id="277" r:id="rId47"/>
    <p:sldId id="278" r:id="rId48"/>
    <p:sldId id="279" r:id="rId49"/>
    <p:sldId id="280" r:id="rId50"/>
    <p:sldId id="281" r:id="rId51"/>
    <p:sldId id="282" r:id="rId52"/>
    <p:sldId id="283" r:id="rId53"/>
    <p:sldId id="284" r:id="rId54"/>
    <p:sldId id="285" r:id="rId55"/>
    <p:sldId id="286" r:id="rId56"/>
    <p:sldId id="287" r:id="rId57"/>
    <p:sldId id="288" r:id="rId58"/>
    <p:sldId id="289" r:id="rId59"/>
    <p:sldId id="290" r:id="rId60"/>
  </p:sldIdLst>
  <p:sldSz cx="12188825" cy="6858000"/>
  <p:notesSz cx="7559675" cy="10691813"/>
</p:presentation>
</file>

<file path=ppt/commentAuthors.xml><?xml version="1.0" encoding="utf-8"?>
<p:cmAuthorLst xmlns:p="http://schemas.openxmlformats.org/presentationml/2006/main">
  <p:cmAuthor id="0" name="Автор" initials="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" Target="slides/slide1.xml"/><Relationship Id="rId27" Type="http://schemas.openxmlformats.org/officeDocument/2006/relationships/slide" Target="slides/slide2.xml"/><Relationship Id="rId28" Type="http://schemas.openxmlformats.org/officeDocument/2006/relationships/slide" Target="slides/slide3.xml"/><Relationship Id="rId29" Type="http://schemas.openxmlformats.org/officeDocument/2006/relationships/slide" Target="slides/slide4.xml"/><Relationship Id="rId30" Type="http://schemas.openxmlformats.org/officeDocument/2006/relationships/slide" Target="slides/slide5.xml"/><Relationship Id="rId31" Type="http://schemas.openxmlformats.org/officeDocument/2006/relationships/slide" Target="slides/slide6.xml"/><Relationship Id="rId32" Type="http://schemas.openxmlformats.org/officeDocument/2006/relationships/slide" Target="slides/slide7.xml"/><Relationship Id="rId33" Type="http://schemas.openxmlformats.org/officeDocument/2006/relationships/slide" Target="slides/slide8.xml"/><Relationship Id="rId34" Type="http://schemas.openxmlformats.org/officeDocument/2006/relationships/slide" Target="slides/slide9.xml"/><Relationship Id="rId35" Type="http://schemas.openxmlformats.org/officeDocument/2006/relationships/slide" Target="slides/slide10.xml"/><Relationship Id="rId36" Type="http://schemas.openxmlformats.org/officeDocument/2006/relationships/slide" Target="slides/slide11.xml"/><Relationship Id="rId37" Type="http://schemas.openxmlformats.org/officeDocument/2006/relationships/slide" Target="slides/slide12.xml"/><Relationship Id="rId38" Type="http://schemas.openxmlformats.org/officeDocument/2006/relationships/slide" Target="slides/slide13.xml"/><Relationship Id="rId39" Type="http://schemas.openxmlformats.org/officeDocument/2006/relationships/slide" Target="slides/slide14.xml"/><Relationship Id="rId40" Type="http://schemas.openxmlformats.org/officeDocument/2006/relationships/slide" Target="slides/slide15.xml"/><Relationship Id="rId41" Type="http://schemas.openxmlformats.org/officeDocument/2006/relationships/slide" Target="slides/slide16.xml"/><Relationship Id="rId42" Type="http://schemas.openxmlformats.org/officeDocument/2006/relationships/slide" Target="slides/slide17.xml"/><Relationship Id="rId43" Type="http://schemas.openxmlformats.org/officeDocument/2006/relationships/slide" Target="slides/slide18.xml"/><Relationship Id="rId44" Type="http://schemas.openxmlformats.org/officeDocument/2006/relationships/slide" Target="slides/slide19.xml"/><Relationship Id="rId45" Type="http://schemas.openxmlformats.org/officeDocument/2006/relationships/slide" Target="slides/slide20.xml"/><Relationship Id="rId46" Type="http://schemas.openxmlformats.org/officeDocument/2006/relationships/slide" Target="slides/slide21.xml"/><Relationship Id="rId47" Type="http://schemas.openxmlformats.org/officeDocument/2006/relationships/slide" Target="slides/slide22.xml"/><Relationship Id="rId48" Type="http://schemas.openxmlformats.org/officeDocument/2006/relationships/slide" Target="slides/slide23.xml"/><Relationship Id="rId49" Type="http://schemas.openxmlformats.org/officeDocument/2006/relationships/slide" Target="slides/slide24.xml"/><Relationship Id="rId50" Type="http://schemas.openxmlformats.org/officeDocument/2006/relationships/slide" Target="slides/slide25.xml"/><Relationship Id="rId51" Type="http://schemas.openxmlformats.org/officeDocument/2006/relationships/slide" Target="slides/slide26.xml"/><Relationship Id="rId52" Type="http://schemas.openxmlformats.org/officeDocument/2006/relationships/slide" Target="slides/slide27.xml"/><Relationship Id="rId53" Type="http://schemas.openxmlformats.org/officeDocument/2006/relationships/slide" Target="slides/slide28.xml"/><Relationship Id="rId54" Type="http://schemas.openxmlformats.org/officeDocument/2006/relationships/slide" Target="slides/slide29.xml"/><Relationship Id="rId55" Type="http://schemas.openxmlformats.org/officeDocument/2006/relationships/slide" Target="slides/slide30.xml"/><Relationship Id="rId56" Type="http://schemas.openxmlformats.org/officeDocument/2006/relationships/slide" Target="slides/slide31.xml"/><Relationship Id="rId57" Type="http://schemas.openxmlformats.org/officeDocument/2006/relationships/slide" Target="slides/slide32.xml"/><Relationship Id="rId58" Type="http://schemas.openxmlformats.org/officeDocument/2006/relationships/slide" Target="slides/slide33.xml"/><Relationship Id="rId59" Type="http://schemas.openxmlformats.org/officeDocument/2006/relationships/slide" Target="slides/slide34.xml"/><Relationship Id="rId60" Type="http://schemas.openxmlformats.org/officeDocument/2006/relationships/slide" Target="slides/slide35.xml"/><Relationship Id="rId61" Type="http://schemas.openxmlformats.org/officeDocument/2006/relationships/presProps" Target="presProps.xml"/><Relationship Id="rId62" Type="http://schemas.openxmlformats.org/officeDocument/2006/relationships/commentAuthors" Target="commentAuthors.xml"/>
</Relationships>
</file>

<file path=ppt/comments/comment8.xml><?xml version="1.0" encoding="utf-8"?>
<p:cmLst xmlns:p="http://schemas.openxmlformats.org/presentationml/2006/main">
  <p:cm authorId="0" dt="2019-04-04T00:06:07.270000000" idx="1">
    <p:pos x="0" y="0"/>
    <p:text/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2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9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9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1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8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0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1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3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5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7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4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6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7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9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7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9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9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1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PlaceHolder 3"/>
          <p:cNvSpPr>
            <a:spLocks noGrp="1"/>
          </p:cNvSpPr>
          <p:nvPr>
            <p:ph type="body"/>
          </p:nvPr>
        </p:nvSpPr>
        <p:spPr>
          <a:xfrm>
            <a:off x="431820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PlaceHolder 4"/>
          <p:cNvSpPr>
            <a:spLocks noGrp="1"/>
          </p:cNvSpPr>
          <p:nvPr>
            <p:ph type="body"/>
          </p:nvPr>
        </p:nvSpPr>
        <p:spPr>
          <a:xfrm>
            <a:off x="802692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PlaceHolder 5"/>
          <p:cNvSpPr>
            <a:spLocks noGrp="1"/>
          </p:cNvSpPr>
          <p:nvPr>
            <p:ph type="body"/>
          </p:nvPr>
        </p:nvSpPr>
        <p:spPr>
          <a:xfrm>
            <a:off x="60912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PlaceHolder 6"/>
          <p:cNvSpPr>
            <a:spLocks noGrp="1"/>
          </p:cNvSpPr>
          <p:nvPr>
            <p:ph type="body"/>
          </p:nvPr>
        </p:nvSpPr>
        <p:spPr>
          <a:xfrm>
            <a:off x="431820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PlaceHolder 7"/>
          <p:cNvSpPr>
            <a:spLocks noGrp="1"/>
          </p:cNvSpPr>
          <p:nvPr>
            <p:ph type="body"/>
          </p:nvPr>
        </p:nvSpPr>
        <p:spPr>
          <a:xfrm>
            <a:off x="802692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4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6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7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4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6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7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8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5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7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0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7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9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9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1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9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5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6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7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0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31820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8026920" y="160452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60912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body"/>
          </p:nvPr>
        </p:nvSpPr>
        <p:spPr>
          <a:xfrm>
            <a:off x="431820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body"/>
          </p:nvPr>
        </p:nvSpPr>
        <p:spPr>
          <a:xfrm>
            <a:off x="8026920" y="3682080"/>
            <a:ext cx="35316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4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6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7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4800 w 334440"/>
              <a:gd name="textAreaTop" fmla="*/ 0 h 292680"/>
              <a:gd name="textAreaBottom" fmla="*/ 29304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200 w 591840"/>
              <a:gd name="textAreaTop" fmla="*/ 0 h 517680"/>
              <a:gd name="textAreaBottom" fmla="*/ 51804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jpe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7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7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7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7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4" Type="http://schemas.openxmlformats.org/officeDocument/2006/relationships/comments" Target="../comments/commen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TextShape 1"/>
          <p:cNvSpPr/>
          <p:nvPr/>
        </p:nvSpPr>
        <p:spPr>
          <a:xfrm>
            <a:off x="2428560" y="1600200"/>
            <a:ext cx="8327520" cy="26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  <a:ea typeface="DejaVu Sans"/>
              </a:rPr>
              <a:t>Методы измерения физических величин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TextShape 2"/>
          <p:cNvSpPr/>
          <p:nvPr/>
        </p:nvSpPr>
        <p:spPr>
          <a:xfrm>
            <a:off x="2710080" y="3998880"/>
            <a:ext cx="7515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rm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  <a:ea typeface="DejaVu Sans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  <a:ea typeface="DejaVu Sans"/>
              </a:rPr>
              <a:t>Измерение давления.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2" name="CustomShape 3"/>
          <p:cNvSpPr/>
          <p:nvPr/>
        </p:nvSpPr>
        <p:spPr>
          <a:xfrm>
            <a:off x="3456000" y="5949360"/>
            <a:ext cx="677088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к.ф.-м.н. Соколов Андрей Валерьевич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3" name="CustomShape 4"/>
          <p:cNvSpPr/>
          <p:nvPr/>
        </p:nvSpPr>
        <p:spPr>
          <a:xfrm>
            <a:off x="9826200" y="332640"/>
            <a:ext cx="186192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Лекция 5.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Класс точности манометра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5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8333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  <a:ea typeface="DejaVu Sans"/>
              </a:rPr>
              <a:t>Класс точности— это допустимый процент погрешности измерения от шкалы измерения. Это значение на всех манометрах находится на циферблате и обозначается одной из цифр стандартного ряда классов точности.</a:t>
            </a:r>
            <a:br>
              <a:rPr sz="1800"/>
            </a:br>
            <a:r>
              <a:rPr b="0" lang="ru-RU" sz="2800" spc="-1" strike="noStrike">
                <a:solidFill>
                  <a:srgbClr val="475562"/>
                </a:solidFill>
                <a:latin typeface="Euphemia"/>
                <a:ea typeface="DejaVu Sans"/>
              </a:rPr>
              <a:t>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  <a:ea typeface="DejaVu Sans"/>
              </a:rPr>
              <a:t>Стандартный ряд классов точности для манометров, производимых в России: 4, 2.5, 1.5, 1, 0.6, 0.4, 0.25, 0.15.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  <a:ea typeface="DejaVu Sans"/>
              </a:rPr>
              <a:t>Пример: Если у Вас манометр на 10 кгс/см</a:t>
            </a:r>
            <a:r>
              <a:rPr b="0" lang="ru-RU" sz="2800" spc="-1" strike="noStrike" baseline="30000">
                <a:solidFill>
                  <a:srgbClr val="475562"/>
                </a:solidFill>
                <a:latin typeface="Arial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75562"/>
                </a:solidFill>
                <a:latin typeface="Arial"/>
                <a:ea typeface="DejaVu Sans"/>
              </a:rPr>
              <a:t> классом точности 1.5. Это значит, что допустимая погрешность манометра 1.5% от шкалы измерения, т. е. 0.15 кгс/см</a:t>
            </a:r>
            <a:r>
              <a:rPr b="0" lang="ru-RU" sz="2800" spc="-1" strike="noStrike" baseline="30000">
                <a:solidFill>
                  <a:srgbClr val="475562"/>
                </a:solidFill>
                <a:latin typeface="Arial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75562"/>
                </a:solidFill>
                <a:latin typeface="Arial"/>
                <a:ea typeface="DejaVu San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Манометры с пластинчатой пружиной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7" name="Объект 4" descr=""/>
          <p:cNvPicPr/>
          <p:nvPr/>
        </p:nvPicPr>
        <p:blipFill>
          <a:blip r:embed="rId1"/>
          <a:stretch/>
        </p:blipFill>
        <p:spPr>
          <a:xfrm>
            <a:off x="1446120" y="1600200"/>
            <a:ext cx="3348000" cy="4570560"/>
          </a:xfrm>
          <a:prstGeom prst="rect">
            <a:avLst/>
          </a:prstGeom>
          <a:ln w="0">
            <a:noFill/>
          </a:ln>
        </p:spPr>
      </p:pic>
      <p:sp>
        <p:nvSpPr>
          <p:cNvPr id="478" name="CustomShape 2"/>
          <p:cNvSpPr/>
          <p:nvPr/>
        </p:nvSpPr>
        <p:spPr>
          <a:xfrm>
            <a:off x="5027760" y="1555200"/>
            <a:ext cx="5408640" cy="53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Пластинчатые пружины представляют собой тонкие гофрированные мембраны кругообразной формы, которые зажимаются или привариваются по краю между двумя фланцами и вступают в соприкосновение с измеряемой средой только с одной стороны. Вызванный в результате такого соприкосновения прогиб пропорционален величине давления. Движение передается посредством стрелочного механизма на шкалу. 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В результате кольцеобразного крепления пластинчатые пружины менее восприимчивы к вибрациям по сравнению с трубчатыми пружинами, однако погрешность показаний при изменениях температуры у них больше.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TextShape 1"/>
          <p:cNvSpPr/>
          <p:nvPr/>
        </p:nvSpPr>
        <p:spPr>
          <a:xfrm>
            <a:off x="1593360" y="177840"/>
            <a:ext cx="97812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Жидкостные манометры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0" name="TextShape 2"/>
          <p:cNvSpPr/>
          <p:nvPr/>
        </p:nvSpPr>
        <p:spPr>
          <a:xfrm>
            <a:off x="1593360" y="990720"/>
            <a:ext cx="9781200" cy="518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en-US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U – </a:t>
            </a:r>
            <a:r>
              <a:rPr b="1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образные.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Основа конструкции  - сообщающиеся сосуды, в которых определение давления осуществляется по одному или сразу нескольким уровням жидкости. Одна часть трубки соединяется с трубопроводной системой для проведения измерения. В то же время другой конец может быть герметически запаян или иметь свободное сообщение с атмосферой.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Чашечные.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Однотрубный жидкостный манометр похожий на классический U-образных приборов, но вместо второй трубки здесь применяется широкий резервуар, площадь которого в сотни раз больше площади сечения основной трубки.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Кольцевые.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В устройствах данного типа столб жидкости заключен в кольцевом канале. При изменении давления происходит перемещение центра тяжести, что в свою очередь приводит к перемещению стрелки указателя. Эти манометры привлекают высокой точностью результатов, которые не зависят от плотности жидкости и газовой среды на ней.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Жидкостно-поршневые.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Измеряемое давление вытесняет сторонний шток и уравновешивает его положение калиброванными грузами. Подобрав оптимальные параметры массы штока с грузами, удается обеспечить его выталкивание на величину, пропорциональную к измеряемому давлению.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1" name="CustomShape 3"/>
          <p:cNvSpPr/>
          <p:nvPr/>
        </p:nvSpPr>
        <p:spPr>
          <a:xfrm>
            <a:off x="7694640" y="2895480"/>
            <a:ext cx="183240" cy="47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TextShape 1"/>
          <p:cNvSpPr/>
          <p:nvPr/>
        </p:nvSpPr>
        <p:spPr>
          <a:xfrm>
            <a:off x="1593360" y="177840"/>
            <a:ext cx="97812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Применение жидкостных манометров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3" name="TextShape 2"/>
          <p:cNvSpPr/>
          <p:nvPr/>
        </p:nvSpPr>
        <p:spPr>
          <a:xfrm>
            <a:off x="1593360" y="1447920"/>
            <a:ext cx="9781200" cy="47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Небольшие избыточные давления (до 500 кПа).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Разность давлений.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Атмосферное давление.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Разрежение (до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-6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мм. рт. ст.).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Поверка контрольно-измерительных приборов: тягомеров, напоромеров, вакуумметров барометров, дифманометров и некоторых типов манометров.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Shape 1"/>
          <p:cNvSpPr/>
          <p:nvPr/>
        </p:nvSpPr>
        <p:spPr>
          <a:xfrm>
            <a:off x="1593360" y="177840"/>
            <a:ext cx="9781200" cy="88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Принцип действия жидкостного манометра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5" name="Content Placeholder 3" descr="U-manometer.jpg"/>
          <p:cNvPicPr/>
          <p:nvPr/>
        </p:nvPicPr>
        <p:blipFill>
          <a:blip r:embed="rId1"/>
          <a:stretch/>
        </p:blipFill>
        <p:spPr>
          <a:xfrm>
            <a:off x="1370160" y="1752480"/>
            <a:ext cx="3156840" cy="4189680"/>
          </a:xfrm>
          <a:prstGeom prst="rect">
            <a:avLst/>
          </a:prstGeom>
          <a:ln w="0">
            <a:noFill/>
          </a:ln>
        </p:spPr>
      </p:pic>
      <p:sp>
        <p:nvSpPr>
          <p:cNvPr id="486" name="CustomShape 2"/>
          <p:cNvSpPr/>
          <p:nvPr/>
        </p:nvSpPr>
        <p:spPr>
          <a:xfrm>
            <a:off x="3840840" y="1523880"/>
            <a:ext cx="487512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Для открытого манометра: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7" name="CustomShape 3"/>
          <p:cNvSpPr/>
          <p:nvPr/>
        </p:nvSpPr>
        <p:spPr>
          <a:xfrm>
            <a:off x="3873960" y="2590920"/>
            <a:ext cx="697824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Для отпаяного (закрытого) манометра: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TextShape 1"/>
          <p:cNvSpPr/>
          <p:nvPr/>
        </p:nvSpPr>
        <p:spPr>
          <a:xfrm>
            <a:off x="1593360" y="177840"/>
            <a:ext cx="9781200" cy="88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Типы жидкостных манометров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9" name="Content Placeholder 3" descr="MicroManometer.png"/>
          <p:cNvPicPr/>
          <p:nvPr/>
        </p:nvPicPr>
        <p:blipFill>
          <a:blip r:embed="rId1"/>
          <a:stretch/>
        </p:blipFill>
        <p:spPr>
          <a:xfrm>
            <a:off x="4189320" y="3048120"/>
            <a:ext cx="4295520" cy="1979640"/>
          </a:xfrm>
          <a:prstGeom prst="rect">
            <a:avLst/>
          </a:prstGeom>
          <a:ln w="0">
            <a:noFill/>
          </a:ln>
        </p:spPr>
      </p:pic>
      <p:pic>
        <p:nvPicPr>
          <p:cNvPr id="490" name="Picture 4" descr="CircularFluidManometer.jpg"/>
          <p:cNvPicPr/>
          <p:nvPr/>
        </p:nvPicPr>
        <p:blipFill>
          <a:blip r:embed="rId2"/>
          <a:stretch/>
        </p:blipFill>
        <p:spPr>
          <a:xfrm>
            <a:off x="8913960" y="2514600"/>
            <a:ext cx="2132280" cy="2516400"/>
          </a:xfrm>
          <a:prstGeom prst="rect">
            <a:avLst/>
          </a:prstGeom>
          <a:ln w="0">
            <a:noFill/>
          </a:ln>
        </p:spPr>
      </p:pic>
      <p:pic>
        <p:nvPicPr>
          <p:cNvPr id="491" name="Picture 5" descr="DifferentialFluidManometer.png"/>
          <p:cNvPicPr/>
          <p:nvPr/>
        </p:nvPicPr>
        <p:blipFill>
          <a:blip r:embed="rId3"/>
          <a:stretch/>
        </p:blipFill>
        <p:spPr>
          <a:xfrm>
            <a:off x="1751040" y="2438280"/>
            <a:ext cx="2494800" cy="3090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Преимущества жидкостных манометров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3" name="TextShape 2"/>
          <p:cNvSpPr/>
          <p:nvPr/>
        </p:nvSpPr>
        <p:spPr>
          <a:xfrm>
            <a:off x="1593360" y="1219320"/>
            <a:ext cx="9781200" cy="495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7222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Высокая точность измерений (до 1 </a:t>
            </a:r>
            <a:r>
              <a:rPr b="0" lang="ru-RU" sz="2800" spc="-1" strike="noStrike">
                <a:solidFill>
                  <a:srgbClr val="465562"/>
                </a:solidFill>
                <a:latin typeface="Arial"/>
                <a:ea typeface="Arial"/>
              </a:rPr>
              <a:t>мкм.рт.ст.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Arial"/>
              </a:rPr>
              <a:t>)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Arial"/>
              </a:rPr>
              <a:t>. Приборы с низким уровнем погрешности могут использоваться в качестве образцовых для поверки различного контрольно-измерительного оборудования.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Arial"/>
              </a:rPr>
              <a:t>Простота использования. Инструкция по использованию прибора является предельно простой и не содержит каких-либо сложных или специфических действий.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Arial"/>
              </a:rPr>
              <a:t>Невысокая стоимость. Цена жидкостных манометров значительно ниже по сравнению с другими типами оборудования.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Arial"/>
              </a:rPr>
              <a:t>Быстрый монтаж. Подключение к целевым трубопроводам производится с помощью подводящих устройств. Осуществление монтажа/демонтажа не требует специального оборудования.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TextShape 1"/>
          <p:cNvSpPr/>
          <p:nvPr/>
        </p:nvSpPr>
        <p:spPr>
          <a:xfrm>
            <a:off x="1593360" y="177840"/>
            <a:ext cx="9781200" cy="73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Недостатки жидкостных манометров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5" name="TextShape 2"/>
          <p:cNvSpPr/>
          <p:nvPr/>
        </p:nvSpPr>
        <p:spPr>
          <a:xfrm>
            <a:off x="1593360" y="1295280"/>
            <a:ext cx="9781200" cy="487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6666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Резкий скачок давления может привести к выбросу рабочей жидкости.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Возможность автоматической фиксации и передачи результатов измерений не предусмотрена.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Внутреннее устройство жидкостных манометров определяет их повышенную хрупкость.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Приборы характеризуются достаточно узким диапазоном измерений.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Корректность измерений может быть нарушена некачественной очисткой внутренних поверхностей трубок.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Емкостные манометры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7" name="TextShape 2"/>
          <p:cNvSpPr/>
          <p:nvPr/>
        </p:nvSpPr>
        <p:spPr>
          <a:xfrm>
            <a:off x="1593360" y="1066680"/>
            <a:ext cx="9781200" cy="510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Емкостный манометр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представляет собой тонкую металлическую мембрану, прогибающуюся под действием разности давлений, которая одновременно является одной из обкладок электрического конденсатора. В качестве второй обкладки используется металлический диск, который может быть установлен на различном расстоянии от мембраны.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8" name="Рисунок 4" descr=""/>
          <p:cNvPicPr/>
          <p:nvPr/>
        </p:nvPicPr>
        <p:blipFill>
          <a:blip r:embed="rId1"/>
          <a:stretch/>
        </p:blipFill>
        <p:spPr>
          <a:xfrm>
            <a:off x="2284560" y="4085640"/>
            <a:ext cx="1113120" cy="2065320"/>
          </a:xfrm>
          <a:prstGeom prst="rect">
            <a:avLst/>
          </a:prstGeom>
          <a:ln w="0">
            <a:noFill/>
          </a:ln>
        </p:spPr>
      </p:pic>
      <p:pic>
        <p:nvPicPr>
          <p:cNvPr id="499" name="Рисунок 6" descr=""/>
          <p:cNvPicPr/>
          <p:nvPr/>
        </p:nvPicPr>
        <p:blipFill>
          <a:blip r:embed="rId2"/>
          <a:stretch/>
        </p:blipFill>
        <p:spPr>
          <a:xfrm>
            <a:off x="4529880" y="3911760"/>
            <a:ext cx="2856240" cy="2360880"/>
          </a:xfrm>
          <a:prstGeom prst="rect">
            <a:avLst/>
          </a:prstGeom>
          <a:ln w="0">
            <a:noFill/>
          </a:ln>
        </p:spPr>
      </p:pic>
      <p:sp>
        <p:nvSpPr>
          <p:cNvPr id="500" name="CustomShape 3"/>
          <p:cNvSpPr/>
          <p:nvPr/>
        </p:nvSpPr>
        <p:spPr>
          <a:xfrm>
            <a:off x="7770960" y="3911760"/>
            <a:ext cx="3808440" cy="162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Позволяет измерять давление в диапазоне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-5</a:t>
            </a:r>
            <a:r>
              <a:rPr b="0" lang="ru-RU" sz="2800" spc="-1" strike="noStrike">
                <a:solidFill>
                  <a:srgbClr val="465562"/>
                </a:solidFill>
                <a:latin typeface="Symbol"/>
                <a:ea typeface="DejaVu Sans"/>
              </a:rPr>
              <a:t>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50 атм.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Преимущества и недостатки ёмкостных манометров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2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Малая инерционность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Компактные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Возможность дистанционного измерения давления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Влияние паразитных емкостей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Подвержены влиянию внешних электрических полей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Показания зависят от температуры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Программа курса.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5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7222" lnSpcReduction="10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Основные определения. Система единиц.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Система единиц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Методы измерения термодинамических величин.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Электромагнитные измерения. Стандарты частоты.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Радиоспектроскопия (эффект Зеемана), ЯМР, томография.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6" name="CustomShape 3"/>
          <p:cNvSpPr/>
          <p:nvPr/>
        </p:nvSpPr>
        <p:spPr>
          <a:xfrm>
            <a:off x="2123640" y="6172200"/>
            <a:ext cx="834660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http://binp.lms-service.ru/course/view.php?id=27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TextShape 3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Пьезорезистивные датчики давления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4" name=""/>
          <p:cNvSpPr txBox="1"/>
          <p:nvPr/>
        </p:nvSpPr>
        <p:spPr>
          <a:xfrm>
            <a:off x="1571400" y="1135080"/>
            <a:ext cx="9668160" cy="29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355269"/>
                </a:solidFill>
                <a:latin typeface="Arial"/>
              </a:rPr>
              <a:t>Пьезорезистивные датчики давления работают на основе пьезорезистивного эффекта, при котором электрическое сопротивление материала изменяется под действием механического воздействия. Когда к чувствительной мембране или диафрагме прикладывается давление, заставляющее ее деформироваться и создавать механическое напряжение, это напряжение изменяет электрическое сопротивление мембраны. Затем датчик преобразует это изменение сопротивления в электрический сигнал через мостовую схему Уитстона, который после усиления и фильтрации преобразуется в считываемое значение давления. Этот процесс включает в себя изменения в кристаллической структуре материала, где механическое напряжение влияет на подвижность электронов и концентрацию носителей, что приводит к изменению сопротивления.</a:t>
            </a:r>
            <a:endParaRPr b="0" lang="en-US" sz="1800" spc="-1" strike="noStrike">
              <a:solidFill>
                <a:srgbClr val="355269"/>
              </a:solidFill>
              <a:latin typeface="Arial"/>
            </a:endParaRPr>
          </a:p>
        </p:txBody>
      </p:sp>
      <p:pic>
        <p:nvPicPr>
          <p:cNvPr id="505" name="" descr=""/>
          <p:cNvPicPr/>
          <p:nvPr/>
        </p:nvPicPr>
        <p:blipFill>
          <a:blip r:embed="rId1"/>
          <a:stretch/>
        </p:blipFill>
        <p:spPr>
          <a:xfrm>
            <a:off x="1627920" y="4129560"/>
            <a:ext cx="3809520" cy="1885680"/>
          </a:xfrm>
          <a:prstGeom prst="rect">
            <a:avLst/>
          </a:prstGeom>
          <a:ln w="0">
            <a:noFill/>
          </a:ln>
        </p:spPr>
      </p:pic>
      <p:sp>
        <p:nvSpPr>
          <p:cNvPr id="506" name=""/>
          <p:cNvSpPr txBox="1"/>
          <p:nvPr/>
        </p:nvSpPr>
        <p:spPr>
          <a:xfrm>
            <a:off x="5945400" y="4246560"/>
            <a:ext cx="5476680" cy="162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355269"/>
                </a:solidFill>
                <a:latin typeface="Arial"/>
              </a:rPr>
              <a:t>Такие датчики бывают в аналоговом (4-20 мА) или  цифровом исполнении (RS-232, ModBus).</a:t>
            </a:r>
            <a:endParaRPr b="0" lang="en-US" sz="1800" spc="-1" strike="noStrike">
              <a:solidFill>
                <a:srgbClr val="355269"/>
              </a:solidFill>
              <a:latin typeface="Arial"/>
            </a:endParaRPr>
          </a:p>
          <a:p>
            <a:endParaRPr b="0" lang="en-US" sz="1800" spc="-1" strike="noStrike">
              <a:solidFill>
                <a:srgbClr val="355269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355269"/>
                </a:solidFill>
                <a:latin typeface="Arial"/>
              </a:rPr>
              <a:t>По типу они могут быть разделены на измерители абсолютного или относительного давления.</a:t>
            </a:r>
            <a:endParaRPr b="0" lang="en-US" sz="1800" spc="-1" strike="noStrike">
              <a:solidFill>
                <a:srgbClr val="355269"/>
              </a:solidFill>
              <a:latin typeface="Arial"/>
            </a:endParaRPr>
          </a:p>
        </p:txBody>
      </p:sp>
      <p:sp>
        <p:nvSpPr>
          <p:cNvPr id="507" name=""/>
          <p:cNvSpPr txBox="1"/>
          <p:nvPr/>
        </p:nvSpPr>
        <p:spPr>
          <a:xfrm>
            <a:off x="2532240" y="6127920"/>
            <a:ext cx="1526400" cy="34632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STS Sensors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" name="" descr=""/>
          <p:cNvPicPr/>
          <p:nvPr/>
        </p:nvPicPr>
        <p:blipFill>
          <a:blip r:embed="rId1"/>
          <a:stretch/>
        </p:blipFill>
        <p:spPr>
          <a:xfrm>
            <a:off x="2040120" y="1682640"/>
            <a:ext cx="3619080" cy="3619080"/>
          </a:xfrm>
          <a:prstGeom prst="rect">
            <a:avLst/>
          </a:prstGeom>
          <a:ln w="0">
            <a:noFill/>
          </a:ln>
        </p:spPr>
      </p:pic>
      <p:sp>
        <p:nvSpPr>
          <p:cNvPr id="509" name="TextShape 4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Пьезорезистивные датчики давления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0" name=""/>
          <p:cNvSpPr txBox="1"/>
          <p:nvPr/>
        </p:nvSpPr>
        <p:spPr>
          <a:xfrm>
            <a:off x="5659200" y="1682640"/>
            <a:ext cx="5230800" cy="11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Манометр цифровой, пьезорезистивный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ДМ5002М во взрывозащищенном исполнении.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Производства Томского завода “Манотомь”.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TextShape 1"/>
          <p:cNvSpPr/>
          <p:nvPr/>
        </p:nvSpPr>
        <p:spPr>
          <a:xfrm>
            <a:off x="1593360" y="177840"/>
            <a:ext cx="97812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Теплоэлектрические приборы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2" name="TextShape 2"/>
          <p:cNvSpPr/>
          <p:nvPr/>
        </p:nvSpPr>
        <p:spPr>
          <a:xfrm>
            <a:off x="1593360" y="1066680"/>
            <a:ext cx="9781200" cy="510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Принцип действия теплоэлектрических манометров основан на изменении теплопроводности газа в зависимости от давления в области весьма низких давлений. Мерой давления является изменение температуры нити накала, на которую подаётся постоянная электрическая мощность либо изменение мощности при постоянной температуре. Нить помещена в специальный баллон, соединённый с вакуумной системой. Тепло от нагретой нити передаётся к стенкам баллона теплопроводностью, причём скорость отвода тепла от нити при давлениях меньше 1 мм рт. ст. зависит от давления внутри баллона. 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Диапазон измерения 10</a:t>
            </a:r>
            <a:r>
              <a:rPr b="0" lang="ru-RU" sz="26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-3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 мм.рт.ст. – 100 мм. рт. ст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TextShape 1"/>
          <p:cNvSpPr/>
          <p:nvPr/>
        </p:nvSpPr>
        <p:spPr>
          <a:xfrm>
            <a:off x="1593360" y="177840"/>
            <a:ext cx="97812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Теплоэлектрические приборы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4" name="Content Placeholder 3" descr="ThermoelectricVacuumetr.png"/>
          <p:cNvPicPr/>
          <p:nvPr/>
        </p:nvPicPr>
        <p:blipFill>
          <a:blip r:embed="rId1"/>
          <a:stretch/>
        </p:blipFill>
        <p:spPr>
          <a:xfrm>
            <a:off x="3274920" y="730440"/>
            <a:ext cx="6018480" cy="5416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Термопарные манометры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6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измерительном баллоне термопарного манометра кроме нити накала размещена термопара, припаянная своим спаем к нити. При неизменном токе накала с изменением давления меняются температура нити и соответственно термо-электродвижущая сила, создаваемая термопарой.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Диапазон измерений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мм.рт.ст. – 10 мм. рт. Ст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Точность выше, чем у теплоэлектрического.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Термопарные манометры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8" name="Content Placeholder 3" descr="ThermocupleVaccuumetr.png"/>
          <p:cNvPicPr/>
          <p:nvPr/>
        </p:nvPicPr>
        <p:blipFill>
          <a:blip r:embed="rId1"/>
          <a:stretch/>
        </p:blipFill>
        <p:spPr>
          <a:xfrm>
            <a:off x="1674720" y="1458000"/>
            <a:ext cx="9488160" cy="4789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Термопарные манометры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0" name="Content Placeholder 5" descr="GraduationCurve.png"/>
          <p:cNvPicPr/>
          <p:nvPr/>
        </p:nvPicPr>
        <p:blipFill>
          <a:blip r:embed="rId1"/>
          <a:stretch/>
        </p:blipFill>
        <p:spPr>
          <a:xfrm>
            <a:off x="4265640" y="1371600"/>
            <a:ext cx="3188520" cy="5066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Ионизационный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2" name="TextShape 2"/>
          <p:cNvSpPr/>
          <p:nvPr/>
        </p:nvSpPr>
        <p:spPr>
          <a:xfrm>
            <a:off x="1593360" y="1143000"/>
            <a:ext cx="9781200" cy="502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2222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Если в разреженном газе создать поток электронов, то произойдет ионизация газа, и между двумя электродами, к которым подведено электрическое напряжение, возникнет ионный ток. Сила ионного тока при прочих равных условиях пропорциональна плотности газа, а, следовательно, при определенной температуре пропорциональна его давлению. 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Для достижения нужной степени ионизации газа необходимо создать достаточный поток электронов. Эта задача по-разному решена в ионизационных манометрах различных типов. Все манометры делят на три основные группы: электронные с горячим катодом, радиоактивные или радиоизотопные и магнитные электроразрядные с холодным катодом.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I=JpI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  <a:ea typeface="DejaVu Sans"/>
              </a:rPr>
              <a:t>e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,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где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J –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чувствительность ионизационного манометра,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– давление,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  <a:ea typeface="DejaVu Sans"/>
              </a:rPr>
              <a:t>e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– ток электронов. Если ускоряющее напряжение превышает ионизационный потенциал данного газа и остается постоянным, то электронный ток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  <a:ea typeface="DejaVu Sans"/>
              </a:rPr>
              <a:t>e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приборе будет постоянным.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TextShape 1"/>
          <p:cNvSpPr/>
          <p:nvPr/>
        </p:nvSpPr>
        <p:spPr>
          <a:xfrm>
            <a:off x="1593360" y="177840"/>
            <a:ext cx="9781200" cy="73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4" name="Content Placeholder 3" descr="IonizationManometr.png"/>
          <p:cNvPicPr/>
          <p:nvPr/>
        </p:nvPicPr>
        <p:blipFill>
          <a:blip r:embed="rId1"/>
          <a:stretch/>
        </p:blipFill>
        <p:spPr>
          <a:xfrm>
            <a:off x="3046320" y="914400"/>
            <a:ext cx="5857200" cy="3902400"/>
          </a:xfrm>
          <a:prstGeom prst="rect">
            <a:avLst/>
          </a:prstGeom>
          <a:ln w="0">
            <a:noFill/>
          </a:ln>
        </p:spPr>
      </p:pic>
      <p:sp>
        <p:nvSpPr>
          <p:cNvPr id="525" name="CustomShape 2"/>
          <p:cNvSpPr/>
          <p:nvPr/>
        </p:nvSpPr>
        <p:spPr>
          <a:xfrm>
            <a:off x="1903320" y="4876920"/>
            <a:ext cx="929484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Слева: анод является ускорителем электронов и имеет положительный потенциал, сетка — коллектор ионов — имеет отрицательный потенциал по отношению к катоду. Справа: сетка служит ускорителем электронов и имеет положительный потенциал, а анод является коллектором ионов с отрицательным потенциалом.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TextShape 1"/>
          <p:cNvSpPr/>
          <p:nvPr/>
        </p:nvSpPr>
        <p:spPr>
          <a:xfrm>
            <a:off x="1593360" y="177840"/>
            <a:ext cx="9781200" cy="73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7" name="Content Placeholder 3" descr="IonizationManometr.png"/>
          <p:cNvPicPr/>
          <p:nvPr/>
        </p:nvPicPr>
        <p:blipFill>
          <a:blip r:embed="rId1"/>
          <a:stretch/>
        </p:blipFill>
        <p:spPr>
          <a:xfrm>
            <a:off x="3046320" y="914400"/>
            <a:ext cx="5857200" cy="3902400"/>
          </a:xfrm>
          <a:prstGeom prst="rect">
            <a:avLst/>
          </a:prstGeom>
          <a:ln w="0">
            <a:noFill/>
          </a:ln>
        </p:spPr>
      </p:pic>
      <p:sp>
        <p:nvSpPr>
          <p:cNvPr id="528" name="CustomShape 2"/>
          <p:cNvSpPr/>
          <p:nvPr/>
        </p:nvSpPr>
        <p:spPr>
          <a:xfrm>
            <a:off x="1903320" y="4876920"/>
            <a:ext cx="929484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Манометр, работающий с положительным напряжением на сетке, более чувствителен, так как здесь электроны совершают колебания около сетки и проходят значительно больший путь, чем в первой схеме. 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Программа курса.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8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Квантовые эффекты в физических измерениях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Квантовые эталоны единиц физических величин. Эффект Джозефсона и сверхпроводящие квантовые интерферометры.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Диагностика плазмы.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extShape 1"/>
          <p:cNvSpPr/>
          <p:nvPr/>
        </p:nvSpPr>
        <p:spPr>
          <a:xfrm>
            <a:off x="1593360" y="321840"/>
            <a:ext cx="9781200" cy="73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Обращённый ионизационный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0" name="Content Placeholder 3" descr="IonizationManometr2.png"/>
          <p:cNvPicPr/>
          <p:nvPr/>
        </p:nvPicPr>
        <p:blipFill>
          <a:blip r:embed="rId1"/>
          <a:stretch/>
        </p:blipFill>
        <p:spPr>
          <a:xfrm>
            <a:off x="5277240" y="681840"/>
            <a:ext cx="6009480" cy="3532680"/>
          </a:xfrm>
          <a:prstGeom prst="rect">
            <a:avLst/>
          </a:prstGeom>
          <a:ln w="0">
            <a:noFill/>
          </a:ln>
        </p:spPr>
      </p:pic>
      <p:sp>
        <p:nvSpPr>
          <p:cNvPr id="531" name="CustomShape 2"/>
          <p:cNvSpPr/>
          <p:nvPr/>
        </p:nvSpPr>
        <p:spPr>
          <a:xfrm>
            <a:off x="1235520" y="4025160"/>
            <a:ext cx="1020924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При давлениях ниже 10</a:t>
            </a:r>
            <a:r>
              <a:rPr b="0" lang="ru-RU" sz="20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-7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 ионный ток весьма мал, а ускоряющий электрод под влиянием бомбардировки электронами испускает мягкие рентгеновские лучи. Попадая на коллектор, они вызывают эмиссию электронов, которые при движении к ускоряющему электроду создают в цепи коллектора ток того же направления, что и ионный ток. Это явление затемняет основной эффект и препятствует измерению очень низких давлений. Для измерения давлений ниже 10</a:t>
            </a:r>
            <a:r>
              <a:rPr b="0" lang="ru-RU" sz="20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-7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 предложен манометр с обращенным расположением электродов (рис. 501), в котором два вольфрамовых катода помещены вне ускоряющего электрода.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3" name="TextShape 2"/>
          <p:cNvSpPr/>
          <p:nvPr/>
        </p:nvSpPr>
        <p:spPr>
          <a:xfrm>
            <a:off x="1593360" y="1143000"/>
            <a:ext cx="9781200" cy="502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 недостаткам ионизационного манометра следует отнести то, что при повышении давления выше 10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-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 мм рт. ст. в манометре возрастает сила ионного тока и накалённая нить катода быстро перегорает. Одновременно материал катода окисляется кислородом воздуха. При внезапном повышении давления возникающий между анодом и катодом разряд расплавляет катод.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Достоинством электронного манометра с горячим катодом является возможность измерения давления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-10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Торр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TextShape 1"/>
          <p:cNvSpPr/>
          <p:nvPr/>
        </p:nvSpPr>
        <p:spPr>
          <a:xfrm>
            <a:off x="1593360" y="177840"/>
            <a:ext cx="9781200" cy="86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Радиоизотопный ионизационный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5" name="Content Placeholder 3" descr="IsotopVacuumetr.png"/>
          <p:cNvPicPr/>
          <p:nvPr/>
        </p:nvPicPr>
        <p:blipFill>
          <a:blip r:embed="rId1"/>
          <a:stretch/>
        </p:blipFill>
        <p:spPr>
          <a:xfrm>
            <a:off x="4113360" y="1066680"/>
            <a:ext cx="5484960" cy="4690800"/>
          </a:xfrm>
          <a:prstGeom prst="rect">
            <a:avLst/>
          </a:prstGeom>
          <a:ln w="0">
            <a:noFill/>
          </a:ln>
        </p:spPr>
      </p:pic>
      <p:sp>
        <p:nvSpPr>
          <p:cNvPr id="536" name="CustomShape 2"/>
          <p:cNvSpPr/>
          <p:nvPr/>
        </p:nvSpPr>
        <p:spPr>
          <a:xfrm>
            <a:off x="1293840" y="5715000"/>
            <a:ext cx="10056960" cy="8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Радиоизотопные вакуумметры предназначены для измерения давления газов от 760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-4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 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8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9999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Между холодными электродами, к которым приложено электрическое напряжение, образуется тлеющий газовый разряд, и величина разрядного тока служит мерой давления. Пределы измерения 1—10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-7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 Чтобы поддержать самостоятельный газовый разряд при давлениях ниже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ст., необходимо увеличить путь электрона между катодом и анодом, что достигается наложением дополнительного магнитного поля. Если магнитное поле приложено перпендикулярно плоскости катода, то электрон движется по спирали, длина его пути значительно возрастает, а следовательно, возрастает степень ионизации газа внутри манометра, благодаря чему газовый разряд может сохраняться вплоть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-7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мм рт. ст.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0" name="Content Placeholder 3" descr="MagneticVacuumetr.png"/>
          <p:cNvPicPr/>
          <p:nvPr/>
        </p:nvPicPr>
        <p:blipFill>
          <a:blip r:embed="rId1"/>
          <a:stretch/>
        </p:blipFill>
        <p:spPr>
          <a:xfrm>
            <a:off x="2741760" y="1272240"/>
            <a:ext cx="7085160" cy="494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2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Преимущество магнитного электроразрядного манометра состоит в том, что он не имеет накаленного катода. Благодаря этому он более надежен в эксплуатации, чем ионизационный манометр, и менее чувствителен к повышению давления по сравнению с манометром с горячим катодом. Важно и то, что его можно применять в качестве реле для автоматического управления процессами, происходящими в вакуумной системе. 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Классификация термодинамических величин (</a:t>
            </a:r>
            <a:r>
              <a:rPr b="0" i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Лекция 3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)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0" name="Picture 2" descr="Картинки по запросу термодинамические величины"/>
          <p:cNvPicPr/>
          <p:nvPr/>
        </p:nvPicPr>
        <p:blipFill>
          <a:blip r:embed="rId1"/>
          <a:stretch/>
        </p:blipFill>
        <p:spPr>
          <a:xfrm>
            <a:off x="2854080" y="1417680"/>
            <a:ext cx="6764040" cy="5326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Переменные состояния (</a:t>
            </a:r>
            <a:r>
              <a:rPr b="0" i="1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Лекция 3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)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2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1111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Под 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состоянием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термодинамической системы  понимают совокупность её свойств.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переменным состояния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относятся, например,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температура,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1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давление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концентрации составляющих систему веществ,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объём,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массы составляющих систему веществ,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химические потенциалы составляющих веществ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 (µ)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энтропия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 (S)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,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термодинамические потенциалы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 (U, H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,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 F, G)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  <a:ea typeface="DejaVu Sans"/>
              </a:rPr>
              <a:t>характеристические функции.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Давление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4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1666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Давле́ние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— это физическая величина, численно равная силе, действующей на единицу площади поверхности перпендикулярно этой поверхности. В данной точке давление определяется как отношение нормальной составляющей силы, действующей на данную поверхность к её площади. =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 тер­мо­ди­на­ми­ке 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давление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определяется как тер­мо­ди­на­мический па­ра­метр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, оп­ре­де­ляю­щий эле­мен­тар­ную ра­бо­ту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dW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=pdV, со­вер­шае­мую сис­те­мой при мед­лен­ном (ква­зи­ста­ти­че­ском) из­ме­не­нии её объ­ё­ма V, вы­зы­вае­мом пе­ре­ме­ще­ни­ем внеш­них тел.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 ста­ти­стической фи­зи­ке 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давление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оп­ре­де­ля­ет­ся как про­из­вод­ная от средней энер­гии E по объ­ё­му при по­сто­ян­ной эн­тро­пии S: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        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=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-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()</a:t>
            </a:r>
            <a:r>
              <a:rPr b="0" lang="ru-RU" sz="2800" spc="-1" strike="noStrike" baseline="-25000">
                <a:solidFill>
                  <a:srgbClr val="465562"/>
                </a:solidFill>
                <a:latin typeface="Euphemia"/>
                <a:ea typeface="DejaVu Sans"/>
              </a:rPr>
              <a:t>S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или как про­из­вод­ная от сво­бод­ной энер­гии F по объ­ё­му при по­сто­ян­ной темп-ре T: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=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-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()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  <a:ea typeface="DejaVu Sans"/>
              </a:rPr>
              <a:t>T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 За­ви­си­мость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от T и V да­ёт­ся 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урав­не­ни­ем со­стоя­ния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 В рав­но­вес­ном со­стоя­нии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</a:t>
            </a:r>
            <a:r>
              <a:rPr b="0" lang="en-US" sz="2800" spc="-1" strike="noStrike">
                <a:solidFill>
                  <a:srgbClr val="465562"/>
                </a:solidFill>
                <a:latin typeface="Symbol"/>
                <a:ea typeface="DejaVu Sans"/>
              </a:rPr>
              <a:t>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0, од­на­ко воз­мож­ны ме­та­ста­биль­ные со­стоя­ния с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P&lt;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0.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Shape 1"/>
          <p:cNvSpPr/>
          <p:nvPr/>
        </p:nvSpPr>
        <p:spPr>
          <a:xfrm>
            <a:off x="1593360" y="177840"/>
            <a:ext cx="9781200" cy="88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Классификация приборов давления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6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3333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Манометры – для измерения избыточного давления.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Вакуумметры – для измерения вакуумметрического давления (вакуума).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Мановакуумметры – для измерения вакуумметрического и избыточного давлений.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Барометры – для измерения атмосферного давления.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Баровакуумметры – для измерения абсолютного давления.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Дифференциальные манометры – для измерения разности давлений.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Манометр Бурдона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8" name="Объект 4" descr=""/>
          <p:cNvPicPr/>
          <p:nvPr/>
        </p:nvPicPr>
        <p:blipFill>
          <a:blip r:embed="rId1"/>
          <a:stretch/>
        </p:blipFill>
        <p:spPr>
          <a:xfrm>
            <a:off x="1979640" y="1752480"/>
            <a:ext cx="2432880" cy="3759120"/>
          </a:xfrm>
          <a:prstGeom prst="rect">
            <a:avLst/>
          </a:prstGeom>
          <a:ln w="0">
            <a:noFill/>
          </a:ln>
        </p:spPr>
      </p:pic>
      <p:pic>
        <p:nvPicPr>
          <p:cNvPr id="459" name="Рисунок 6" descr=""/>
          <p:cNvPicPr/>
          <p:nvPr/>
        </p:nvPicPr>
        <p:blipFill>
          <a:blip r:embed="rId2"/>
          <a:stretch/>
        </p:blipFill>
        <p:spPr>
          <a:xfrm>
            <a:off x="4951440" y="1752480"/>
            <a:ext cx="2551320" cy="2743200"/>
          </a:xfrm>
          <a:prstGeom prst="rect">
            <a:avLst/>
          </a:prstGeom>
          <a:ln w="0">
            <a:noFill/>
          </a:ln>
        </p:spPr>
      </p:pic>
      <p:sp>
        <p:nvSpPr>
          <p:cNvPr id="460" name="CustomShape 2"/>
          <p:cNvSpPr/>
          <p:nvPr/>
        </p:nvSpPr>
        <p:spPr>
          <a:xfrm>
            <a:off x="4626000" y="5193360"/>
            <a:ext cx="6932880" cy="124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Symbol"/>
                <a:ea typeface="DejaVu Sans"/>
              </a:rPr>
              <a:t>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,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где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b –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малая ось эллипса сечения трубки, а  - начальный угол закрутки пружины.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1" name="CustomShape 3"/>
          <p:cNvSpPr/>
          <p:nvPr/>
        </p:nvSpPr>
        <p:spPr>
          <a:xfrm>
            <a:off x="8265960" y="2444040"/>
            <a:ext cx="1446480" cy="76068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2" name="CustomShape 4"/>
          <p:cNvSpPr/>
          <p:nvPr/>
        </p:nvSpPr>
        <p:spPr>
          <a:xfrm>
            <a:off x="8989920" y="2444040"/>
            <a:ext cx="360" cy="760680"/>
          </a:xfrm>
          <a:custGeom>
            <a:avLst/>
            <a:gdLst>
              <a:gd name="textAreaLeft" fmla="*/ 0 w 360"/>
              <a:gd name="textAreaRight" fmla="*/ 720 w 360"/>
              <a:gd name="textAreaTop" fmla="*/ 0 h 760680"/>
              <a:gd name="textAreaBottom" fmla="*/ 761040 h 760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475562"/>
            </a:solidFill>
            <a:headEnd len="med" type="triangle" w="lg"/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3" name="CustomShape 5"/>
          <p:cNvSpPr/>
          <p:nvPr/>
        </p:nvSpPr>
        <p:spPr>
          <a:xfrm>
            <a:off x="8984880" y="2585160"/>
            <a:ext cx="39888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b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4" name="Line 6"/>
          <p:cNvSpPr/>
          <p:nvPr/>
        </p:nvSpPr>
        <p:spPr>
          <a:xfrm flipV="1">
            <a:off x="7313400" y="2555640"/>
            <a:ext cx="1164600" cy="339840"/>
          </a:xfrm>
          <a:prstGeom prst="line">
            <a:avLst/>
          </a:prstGeom>
          <a:ln w="12600">
            <a:solidFill>
              <a:srgbClr val="4755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5" name="Line 7"/>
          <p:cNvSpPr/>
          <p:nvPr/>
        </p:nvSpPr>
        <p:spPr>
          <a:xfrm>
            <a:off x="7313400" y="2895480"/>
            <a:ext cx="1164600" cy="199080"/>
          </a:xfrm>
          <a:prstGeom prst="line">
            <a:avLst/>
          </a:prstGeom>
          <a:ln w="12600">
            <a:solidFill>
              <a:srgbClr val="4755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TextShape 1"/>
          <p:cNvSpPr/>
          <p:nvPr/>
        </p:nvSpPr>
        <p:spPr>
          <a:xfrm>
            <a:off x="1593360" y="177840"/>
            <a:ext cx="978120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Механический манометр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7" name="Объект 4" descr=""/>
          <p:cNvPicPr/>
          <p:nvPr/>
        </p:nvPicPr>
        <p:blipFill>
          <a:blip r:embed="rId1"/>
          <a:stretch/>
        </p:blipFill>
        <p:spPr>
          <a:xfrm>
            <a:off x="1446120" y="965880"/>
            <a:ext cx="4646880" cy="5466960"/>
          </a:xfrm>
          <a:prstGeom prst="rect">
            <a:avLst/>
          </a:prstGeom>
          <a:ln w="0">
            <a:noFill/>
          </a:ln>
        </p:spPr>
      </p:pic>
      <p:sp>
        <p:nvSpPr>
          <p:cNvPr id="468" name="CustomShape 2"/>
          <p:cNvSpPr/>
          <p:nvPr/>
        </p:nvSpPr>
        <p:spPr>
          <a:xfrm>
            <a:off x="7052400" y="1981080"/>
            <a:ext cx="372132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Единица измерения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9" name="CustomShape 3"/>
          <p:cNvSpPr/>
          <p:nvPr/>
        </p:nvSpPr>
        <p:spPr>
          <a:xfrm>
            <a:off x="7105680" y="2819520"/>
            <a:ext cx="284040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Класс точности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0" name="CustomShape 4"/>
          <p:cNvSpPr/>
          <p:nvPr/>
        </p:nvSpPr>
        <p:spPr>
          <a:xfrm>
            <a:off x="7198560" y="3692160"/>
            <a:ext cx="272016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Рабочая среда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1" name="CustomShape 5"/>
          <p:cNvSpPr/>
          <p:nvPr/>
        </p:nvSpPr>
        <p:spPr>
          <a:xfrm flipH="1">
            <a:off x="3654720" y="2221200"/>
            <a:ext cx="3579840" cy="596520"/>
          </a:xfrm>
          <a:custGeom>
            <a:avLst/>
            <a:gdLst>
              <a:gd name="textAreaLeft" fmla="*/ 360 w 3579840"/>
              <a:gd name="textAreaRight" fmla="*/ 3580560 w 3579840"/>
              <a:gd name="textAreaTop" fmla="*/ 0 h 596520"/>
              <a:gd name="textAreaBottom" fmla="*/ 596880 h 5965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475562"/>
            </a:solidFill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2" name="CustomShape 6"/>
          <p:cNvSpPr/>
          <p:nvPr/>
        </p:nvSpPr>
        <p:spPr>
          <a:xfrm flipH="1">
            <a:off x="3654720" y="3059640"/>
            <a:ext cx="3579480" cy="30960"/>
          </a:xfrm>
          <a:custGeom>
            <a:avLst/>
            <a:gdLst>
              <a:gd name="textAreaLeft" fmla="*/ -360 w 3579480"/>
              <a:gd name="textAreaRight" fmla="*/ 3579480 w 3579480"/>
              <a:gd name="textAreaTop" fmla="*/ 0 h 30960"/>
              <a:gd name="textAreaBottom" fmla="*/ 31320 h 30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475562"/>
            </a:solidFill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13680" bIns="-1368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3" name="CustomShape 7"/>
          <p:cNvSpPr/>
          <p:nvPr/>
        </p:nvSpPr>
        <p:spPr>
          <a:xfrm flipH="1">
            <a:off x="3807000" y="3931920"/>
            <a:ext cx="3499920" cy="116280"/>
          </a:xfrm>
          <a:custGeom>
            <a:avLst/>
            <a:gdLst>
              <a:gd name="textAreaLeft" fmla="*/ 360 w 3499920"/>
              <a:gd name="textAreaRight" fmla="*/ 3500640 w 3499920"/>
              <a:gd name="textAreaTop" fmla="*/ 0 h 116280"/>
              <a:gd name="textAreaBottom" fmla="*/ 116640 h 116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475562"/>
            </a:solidFill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3AD825C-09C7-4A07-B577-302FECE18B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4334</TotalTime>
  <Application>LibreOffice/24.2.7.2$Linux_X86_64 LibreOffice_project/420$Build-2</Application>
  <AppVersion>15.0000</AppVersion>
  <Words>2015</Words>
  <Paragraphs>123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2017-02-06T16:32:23Z</dcterms:created>
  <dc:creator/>
  <dc:description/>
  <dc:language>ru-RU</dc:language>
  <cp:lastModifiedBy/>
  <dcterms:modified xsi:type="dcterms:W3CDTF">2025-03-18T14:29:43Z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33</vt:i4>
  </property>
  <property fmtid="{D5CDD505-2E9C-101B-9397-08002B2CF9AE}" pid="11" name="_TemplateID">
    <vt:lpwstr>TC027879479991</vt:lpwstr>
  </property>
</Properties>
</file>