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9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48.xml" ContentType="application/vnd.openxmlformats-officedocument.theme+xml"/>
  <Override PartName="/ppt/theme/theme2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40.xml" ContentType="application/vnd.openxmlformats-officedocument.theme+xml"/>
  <Override PartName="/ppt/theme/theme39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7.xml" ContentType="application/vnd.openxmlformats-officedocument.theme+xml"/>
  <Override PartName="/ppt/theme/theme10.xml" ContentType="application/vnd.openxmlformats-officedocument.theme+xml"/>
  <Override PartName="/ppt/theme/theme36.xml" ContentType="application/vnd.openxmlformats-officedocument.theme+xml"/>
  <Override PartName="/ppt/theme/theme9.xml" ContentType="application/vnd.openxmlformats-officedocument.theme+xml"/>
  <Override PartName="/ppt/theme/theme46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12.xml" ContentType="application/vnd.openxmlformats-officedocument.theme+xml"/>
  <Override PartName="/ppt/theme/theme49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png" ContentType="image/png"/>
  <Override PartName="/ppt/media/image3.jpeg" ContentType="image/jpeg"/>
  <Override PartName="/ppt/media/image4.jpeg" ContentType="image/jpeg"/>
  <Override PartName="/ppt/media/image5.gif" ContentType="image/gif"/>
  <Override PartName="/ppt/media/image6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jpeg" ContentType="image/jpeg"/>
  <Override PartName="/ppt/media/image10.jpeg" ContentType="image/jpe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notesSlides/_rels/notesSlide11.xml.rels" ContentType="application/vnd.openxmlformats-package.relationships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</p:sldMasterIdLst>
  <p:notesMasterIdLst>
    <p:notesMasterId r:id="rId50"/>
  </p:notesMasterIdLst>
  <p:sldIdLst>
    <p:sldId id="256" r:id="rId51"/>
    <p:sldId id="257" r:id="rId52"/>
    <p:sldId id="258" r:id="rId53"/>
    <p:sldId id="259" r:id="rId54"/>
    <p:sldId id="260" r:id="rId55"/>
    <p:sldId id="261" r:id="rId56"/>
    <p:sldId id="262" r:id="rId57"/>
    <p:sldId id="263" r:id="rId58"/>
    <p:sldId id="264" r:id="rId59"/>
    <p:sldId id="265" r:id="rId60"/>
    <p:sldId id="266" r:id="rId61"/>
    <p:sldId id="267" r:id="rId62"/>
    <p:sldId id="268" r:id="rId63"/>
    <p:sldId id="269" r:id="rId64"/>
    <p:sldId id="270" r:id="rId65"/>
    <p:sldId id="271" r:id="rId66"/>
    <p:sldId id="272" r:id="rId67"/>
    <p:sldId id="273" r:id="rId68"/>
    <p:sldId id="274" r:id="rId69"/>
    <p:sldId id="275" r:id="rId70"/>
    <p:sldId id="276" r:id="rId71"/>
    <p:sldId id="277" r:id="rId72"/>
    <p:sldId id="278" r:id="rId73"/>
    <p:sldId id="279" r:id="rId74"/>
    <p:sldId id="280" r:id="rId75"/>
    <p:sldId id="281" r:id="rId76"/>
    <p:sldId id="282" r:id="rId77"/>
    <p:sldId id="283" r:id="rId78"/>
    <p:sldId id="284" r:id="rId79"/>
    <p:sldId id="285" r:id="rId80"/>
    <p:sldId id="286" r:id="rId81"/>
    <p:sldId id="287" r:id="rId82"/>
    <p:sldId id="288" r:id="rId83"/>
    <p:sldId id="289" r:id="rId84"/>
    <p:sldId id="290" r:id="rId85"/>
    <p:sldId id="291" r:id="rId86"/>
    <p:sldId id="292" r:id="rId87"/>
    <p:sldId id="293" r:id="rId88"/>
    <p:sldId id="294" r:id="rId89"/>
    <p:sldId id="295" r:id="rId90"/>
    <p:sldId id="296" r:id="rId91"/>
    <p:sldId id="297" r:id="rId92"/>
    <p:sldId id="298" r:id="rId93"/>
    <p:sldId id="299" r:id="rId94"/>
    <p:sldId id="300" r:id="rId95"/>
    <p:sldId id="301" r:id="rId96"/>
    <p:sldId id="302" r:id="rId97"/>
  </p:sldIdLst>
  <p:sldSz cx="12188825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notesMaster" Target="notesMasters/notesMaster1.xml"/><Relationship Id="rId51" Type="http://schemas.openxmlformats.org/officeDocument/2006/relationships/slide" Target="slides/slide1.xml"/><Relationship Id="rId52" Type="http://schemas.openxmlformats.org/officeDocument/2006/relationships/slide" Target="slides/slide2.xml"/><Relationship Id="rId53" Type="http://schemas.openxmlformats.org/officeDocument/2006/relationships/slide" Target="slides/slide3.xml"/><Relationship Id="rId54" Type="http://schemas.openxmlformats.org/officeDocument/2006/relationships/slide" Target="slides/slide4.xml"/><Relationship Id="rId55" Type="http://schemas.openxmlformats.org/officeDocument/2006/relationships/slide" Target="slides/slide5.xml"/><Relationship Id="rId56" Type="http://schemas.openxmlformats.org/officeDocument/2006/relationships/slide" Target="slides/slide6.xml"/><Relationship Id="rId57" Type="http://schemas.openxmlformats.org/officeDocument/2006/relationships/slide" Target="slides/slide7.xml"/><Relationship Id="rId58" Type="http://schemas.openxmlformats.org/officeDocument/2006/relationships/slide" Target="slides/slide8.xml"/><Relationship Id="rId59" Type="http://schemas.openxmlformats.org/officeDocument/2006/relationships/slide" Target="slides/slide9.xml"/><Relationship Id="rId60" Type="http://schemas.openxmlformats.org/officeDocument/2006/relationships/slide" Target="slides/slide10.xml"/><Relationship Id="rId61" Type="http://schemas.openxmlformats.org/officeDocument/2006/relationships/slide" Target="slides/slide11.xml"/><Relationship Id="rId62" Type="http://schemas.openxmlformats.org/officeDocument/2006/relationships/slide" Target="slides/slide12.xml"/><Relationship Id="rId63" Type="http://schemas.openxmlformats.org/officeDocument/2006/relationships/slide" Target="slides/slide13.xml"/><Relationship Id="rId64" Type="http://schemas.openxmlformats.org/officeDocument/2006/relationships/slide" Target="slides/slide14.xml"/><Relationship Id="rId65" Type="http://schemas.openxmlformats.org/officeDocument/2006/relationships/slide" Target="slides/slide15.xml"/><Relationship Id="rId66" Type="http://schemas.openxmlformats.org/officeDocument/2006/relationships/slide" Target="slides/slide16.xml"/><Relationship Id="rId67" Type="http://schemas.openxmlformats.org/officeDocument/2006/relationships/slide" Target="slides/slide17.xml"/><Relationship Id="rId68" Type="http://schemas.openxmlformats.org/officeDocument/2006/relationships/slide" Target="slides/slide18.xml"/><Relationship Id="rId69" Type="http://schemas.openxmlformats.org/officeDocument/2006/relationships/slide" Target="slides/slide19.xml"/><Relationship Id="rId70" Type="http://schemas.openxmlformats.org/officeDocument/2006/relationships/slide" Target="slides/slide20.xml"/><Relationship Id="rId71" Type="http://schemas.openxmlformats.org/officeDocument/2006/relationships/slide" Target="slides/slide21.xml"/><Relationship Id="rId72" Type="http://schemas.openxmlformats.org/officeDocument/2006/relationships/slide" Target="slides/slide22.xml"/><Relationship Id="rId73" Type="http://schemas.openxmlformats.org/officeDocument/2006/relationships/slide" Target="slides/slide23.xml"/><Relationship Id="rId74" Type="http://schemas.openxmlformats.org/officeDocument/2006/relationships/slide" Target="slides/slide24.xml"/><Relationship Id="rId75" Type="http://schemas.openxmlformats.org/officeDocument/2006/relationships/slide" Target="slides/slide25.xml"/><Relationship Id="rId76" Type="http://schemas.openxmlformats.org/officeDocument/2006/relationships/slide" Target="slides/slide26.xml"/><Relationship Id="rId77" Type="http://schemas.openxmlformats.org/officeDocument/2006/relationships/slide" Target="slides/slide27.xml"/><Relationship Id="rId78" Type="http://schemas.openxmlformats.org/officeDocument/2006/relationships/slide" Target="slides/slide28.xml"/><Relationship Id="rId79" Type="http://schemas.openxmlformats.org/officeDocument/2006/relationships/slide" Target="slides/slide29.xml"/><Relationship Id="rId80" Type="http://schemas.openxmlformats.org/officeDocument/2006/relationships/slide" Target="slides/slide30.xml"/><Relationship Id="rId81" Type="http://schemas.openxmlformats.org/officeDocument/2006/relationships/slide" Target="slides/slide31.xml"/><Relationship Id="rId82" Type="http://schemas.openxmlformats.org/officeDocument/2006/relationships/slide" Target="slides/slide32.xml"/><Relationship Id="rId83" Type="http://schemas.openxmlformats.org/officeDocument/2006/relationships/slide" Target="slides/slide33.xml"/><Relationship Id="rId84" Type="http://schemas.openxmlformats.org/officeDocument/2006/relationships/slide" Target="slides/slide34.xml"/><Relationship Id="rId85" Type="http://schemas.openxmlformats.org/officeDocument/2006/relationships/slide" Target="slides/slide35.xml"/><Relationship Id="rId86" Type="http://schemas.openxmlformats.org/officeDocument/2006/relationships/slide" Target="slides/slide36.xml"/><Relationship Id="rId87" Type="http://schemas.openxmlformats.org/officeDocument/2006/relationships/slide" Target="slides/slide37.xml"/><Relationship Id="rId88" Type="http://schemas.openxmlformats.org/officeDocument/2006/relationships/slide" Target="slides/slide38.xml"/><Relationship Id="rId89" Type="http://schemas.openxmlformats.org/officeDocument/2006/relationships/slide" Target="slides/slide39.xml"/><Relationship Id="rId90" Type="http://schemas.openxmlformats.org/officeDocument/2006/relationships/slide" Target="slides/slide40.xml"/><Relationship Id="rId91" Type="http://schemas.openxmlformats.org/officeDocument/2006/relationships/slide" Target="slides/slide41.xml"/><Relationship Id="rId92" Type="http://schemas.openxmlformats.org/officeDocument/2006/relationships/slide" Target="slides/slide42.xml"/><Relationship Id="rId93" Type="http://schemas.openxmlformats.org/officeDocument/2006/relationships/slide" Target="slides/slide43.xml"/><Relationship Id="rId94" Type="http://schemas.openxmlformats.org/officeDocument/2006/relationships/slide" Target="slides/slide44.xml"/><Relationship Id="rId95" Type="http://schemas.openxmlformats.org/officeDocument/2006/relationships/slide" Target="slides/slide45.xml"/><Relationship Id="rId96" Type="http://schemas.openxmlformats.org/officeDocument/2006/relationships/slide" Target="slides/slide46.xml"/><Relationship Id="rId97" Type="http://schemas.openxmlformats.org/officeDocument/2006/relationships/slide" Target="slides/slide47.xml"/><Relationship Id="rId9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CEE356A-D742-4314-A693-EA0D026F5E6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sldImg"/>
          </p:nvPr>
        </p:nvSpPr>
        <p:spPr>
          <a:xfrm>
            <a:off x="217080" y="812520"/>
            <a:ext cx="7124400" cy="4007880"/>
          </a:xfrm>
          <a:prstGeom prst="rect">
            <a:avLst/>
          </a:prstGeom>
          <a:ln w="0">
            <a:noFill/>
          </a:ln>
        </p:spPr>
      </p:sp>
      <p:sp>
        <p:nvSpPr>
          <p:cNvPr id="8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Тропический год — это время, необходимое для того, чтобы Солнце, начав своё движение от выбранной эклиптической долготы, завершило один полный цикл времён года и возвратилось к той же самой эклиптической долготе. Как правило, отсчёт ведут от одного из равноденствий.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Эфемери́дное вре́мя, ЭВ — равномерная шкала времени, основанная на определении секунды, введённом в 1952 году на 8-м съезде Международного астрономического союза, которое не зависит от изменяющейся скорости вращения Земли. ET = UT + ΔT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9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5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5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6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7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0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0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2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4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5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6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7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19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0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3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4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5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8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0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1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2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4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5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6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7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8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9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9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0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1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4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6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7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8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9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0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1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2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63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4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5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0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0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2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8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6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6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5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8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0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4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1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4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9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2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8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31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3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4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7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0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0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1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4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79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2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6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7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8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0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6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7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0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7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8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09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2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1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2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4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4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8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4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5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8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3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6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7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8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9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2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4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5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1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20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3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5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8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9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0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1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4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6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7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8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9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0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1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2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3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4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5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1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3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6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1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4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9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0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1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4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1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2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3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6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3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4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5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6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7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8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9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87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8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89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2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7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8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9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2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5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6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7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0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1" name="CustomShape 2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2" name="CustomShape 3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3" name="CustomShape 4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6" name="CustomShape 7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4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7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8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9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2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4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5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6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7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8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9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0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1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2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3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edit the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title text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7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8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19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0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2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3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4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5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6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7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8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9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1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2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3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9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0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1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2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5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48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0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1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53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4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1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2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3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64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8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0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1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2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3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4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75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6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7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4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 hidden="1"/>
          <p:cNvSpPr/>
          <p:nvPr/>
        </p:nvSpPr>
        <p:spPr>
          <a:xfrm>
            <a:off x="11883960" y="0"/>
            <a:ext cx="302760" cy="68562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5" name="CustomShape 2" hidden="1"/>
          <p:cNvSpPr/>
          <p:nvPr/>
        </p:nvSpPr>
        <p:spPr>
          <a:xfrm>
            <a:off x="61704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6" name="CustomShape 3" hidden="1"/>
          <p:cNvSpPr/>
          <p:nvPr/>
        </p:nvSpPr>
        <p:spPr>
          <a:xfrm>
            <a:off x="0" y="0"/>
            <a:ext cx="607680" cy="685620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7" name="CustomShape 4" hidden="1"/>
          <p:cNvSpPr/>
          <p:nvPr/>
        </p:nvSpPr>
        <p:spPr>
          <a:xfrm>
            <a:off x="617040" y="736200"/>
            <a:ext cx="607680" cy="60768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88" name="Line 5"/>
          <p:cNvSpPr/>
          <p:nvPr/>
        </p:nvSpPr>
        <p:spPr>
          <a:xfrm>
            <a:off x="617040" y="73620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9" name="Line 6"/>
          <p:cNvSpPr/>
          <p:nvPr/>
        </p:nvSpPr>
        <p:spPr>
          <a:xfrm>
            <a:off x="617040" y="1345680"/>
            <a:ext cx="6094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0" name="CustomShape 7" hidden="1"/>
          <p:cNvSpPr/>
          <p:nvPr/>
        </p:nvSpPr>
        <p:spPr>
          <a:xfrm>
            <a:off x="756000" y="898200"/>
            <a:ext cx="334080" cy="292320"/>
          </a:xfrm>
          <a:custGeom>
            <a:avLst/>
            <a:gdLst>
              <a:gd name="textAreaLeft" fmla="*/ 0 w 334080"/>
              <a:gd name="textAreaRight" fmla="*/ 334800 w 334080"/>
              <a:gd name="textAreaTop" fmla="*/ 0 h 292320"/>
              <a:gd name="textAreaBottom" fmla="*/ 293040 h 292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1" name="Line 8"/>
          <p:cNvSpPr/>
          <p:nvPr/>
        </p:nvSpPr>
        <p:spPr>
          <a:xfrm>
            <a:off x="61704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2" name="CustomShape 9"/>
          <p:cNvSpPr/>
          <p:nvPr/>
        </p:nvSpPr>
        <p:spPr>
          <a:xfrm>
            <a:off x="11579400" y="5638680"/>
            <a:ext cx="607680" cy="1217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3" name="CustomShape 10"/>
          <p:cNvSpPr/>
          <p:nvPr/>
        </p:nvSpPr>
        <p:spPr>
          <a:xfrm>
            <a:off x="11274840" y="5638680"/>
            <a:ext cx="302760" cy="1217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4" name="CustomShape 11"/>
          <p:cNvSpPr/>
          <p:nvPr/>
        </p:nvSpPr>
        <p:spPr>
          <a:xfrm>
            <a:off x="1218960" y="0"/>
            <a:ext cx="607680" cy="685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5" name="CustomShape 12"/>
          <p:cNvSpPr/>
          <p:nvPr/>
        </p:nvSpPr>
        <p:spPr>
          <a:xfrm>
            <a:off x="0" y="0"/>
            <a:ext cx="1217160" cy="685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6" name="CustomShape 13"/>
          <p:cNvSpPr/>
          <p:nvPr/>
        </p:nvSpPr>
        <p:spPr>
          <a:xfrm>
            <a:off x="0" y="5638680"/>
            <a:ext cx="12187080" cy="121752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7" name="Line 14"/>
          <p:cNvSpPr/>
          <p:nvPr/>
        </p:nvSpPr>
        <p:spPr>
          <a:xfrm>
            <a:off x="11573280" y="5638680"/>
            <a:ext cx="360" cy="121932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8" name="CustomShape 15"/>
          <p:cNvSpPr/>
          <p:nvPr/>
        </p:nvSpPr>
        <p:spPr>
          <a:xfrm>
            <a:off x="0" y="5643000"/>
            <a:ext cx="1214280" cy="1213200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9" name="Line 16"/>
          <p:cNvSpPr/>
          <p:nvPr/>
        </p:nvSpPr>
        <p:spPr>
          <a:xfrm>
            <a:off x="1218600" y="0"/>
            <a:ext cx="360" cy="685800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0" name="Line 17"/>
          <p:cNvSpPr/>
          <p:nvPr/>
        </p:nvSpPr>
        <p:spPr>
          <a:xfrm>
            <a:off x="0" y="5631120"/>
            <a:ext cx="1828080" cy="360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1" name="CustomShape 18"/>
          <p:cNvSpPr/>
          <p:nvPr/>
        </p:nvSpPr>
        <p:spPr>
          <a:xfrm>
            <a:off x="276480" y="6032520"/>
            <a:ext cx="591480" cy="517320"/>
          </a:xfrm>
          <a:custGeom>
            <a:avLst/>
            <a:gdLst>
              <a:gd name="textAreaLeft" fmla="*/ 0 w 591480"/>
              <a:gd name="textAreaRight" fmla="*/ 592200 w 591480"/>
              <a:gd name="textAreaTop" fmla="*/ 0 h 517320"/>
              <a:gd name="textAreaBottom" fmla="*/ 518040 h 517320"/>
            </a:gdLst>
            <a:ahLst/>
            <a:rect l="textAreaLeft" t="textAreaTop" r="textAreaRight" b="textAreaBottom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iopscience.iop.org/article/10.1088/0026-1394/53/5/A46/pdf" TargetMode="External"/><Relationship Id="rId2" Type="http://schemas.openxmlformats.org/officeDocument/2006/relationships/hyperlink" Target="https://www.bipm.org/utils/en/pdf/24_CGPM_Resolution_1.pdf" TargetMode="External"/><Relationship Id="rId3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https://www.bipm.org/utils/en/pdf/CGPM/Convocation-2018.pdf" TargetMode="External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Shape 1"/>
          <p:cNvSpPr/>
          <p:nvPr/>
        </p:nvSpPr>
        <p:spPr>
          <a:xfrm>
            <a:off x="2428560" y="1600200"/>
            <a:ext cx="8327160" cy="267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5400" spc="-1" strike="noStrike">
                <a:solidFill>
                  <a:srgbClr val="344049"/>
                </a:solidFill>
                <a:latin typeface="Euphemia"/>
                <a:ea typeface="DejaVu Sans"/>
              </a:rPr>
              <a:t>Методы измерения физических величин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TextShape 2"/>
          <p:cNvSpPr/>
          <p:nvPr/>
        </p:nvSpPr>
        <p:spPr>
          <a:xfrm>
            <a:off x="2428560" y="4344840"/>
            <a:ext cx="7514640" cy="11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rmAutofit fontScale="87222" lnSpcReduction="10000"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465562"/>
                </a:solidFill>
                <a:latin typeface="Euphemia"/>
                <a:ea typeface="DejaVu Sans"/>
              </a:rPr>
              <a:t>Фундаментальные физические константы. Универсальные постоянные и естественные системы единиц.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CustomShape 3"/>
          <p:cNvSpPr/>
          <p:nvPr/>
        </p:nvSpPr>
        <p:spPr>
          <a:xfrm>
            <a:off x="3456000" y="5949360"/>
            <a:ext cx="67705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к.ф.-м.н. Соколов Андрей Валерьевич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CustomShape 4"/>
          <p:cNvSpPr/>
          <p:nvPr/>
        </p:nvSpPr>
        <p:spPr>
          <a:xfrm>
            <a:off x="10162800" y="489960"/>
            <a:ext cx="120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6a8093"/>
                </a:solidFill>
                <a:latin typeface="Euphemia"/>
                <a:ea typeface="DejaVu Sans"/>
              </a:rPr>
              <a:t>Лекция 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extShape 4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секунда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5" name="TextShape 5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Секунда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- время, в точности равное 9 192 631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770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периодам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излучения, соответствующего переходу между двумя сверхтонкими уровнями основного состояния атома цезия-133.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extShape 3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секунда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TextShape 6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50000"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1832</a:t>
            </a: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немецкий математик Карл Фридрих Гаусс предложил использовать секунду в качестве базовой единицы времени в своей системе единиц – СГС. Она была определена как 1/86400 средних солнечных суток.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1956</a:t>
            </a: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определение секунды было скорректировано и привязано к понятию «года». Секунда получила следующее определение - </a:t>
            </a:r>
            <a:r>
              <a:rPr b="0" i="1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1/31 556 925,9747 доля тропического года для 0 января 1900 в 12 часов эфемеридного времени.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1967</a:t>
            </a: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принято определение, что секунда, это </a:t>
            </a:r>
            <a:r>
              <a:rPr b="0" lang="ru-RU" sz="3600" spc="-1" strike="noStrike">
                <a:solidFill>
                  <a:srgbClr val="465562"/>
                </a:solidFill>
                <a:latin typeface="Euphemia"/>
                <a:ea typeface="DejaVu Sans"/>
              </a:rPr>
              <a:t>время, равное 9 192 631</a:t>
            </a:r>
            <a:r>
              <a:rPr b="0" lang="en-US" sz="3600" spc="-1" strike="noStrike">
                <a:solidFill>
                  <a:srgbClr val="465562"/>
                </a:solidFill>
                <a:latin typeface="Euphemia"/>
                <a:ea typeface="DejaVu Sans"/>
              </a:rPr>
              <a:t> 770</a:t>
            </a:r>
            <a:r>
              <a:rPr b="0" lang="ru-RU" sz="3600" spc="-1" strike="noStrike">
                <a:solidFill>
                  <a:srgbClr val="465562"/>
                </a:solidFill>
                <a:latin typeface="Euphemia"/>
                <a:ea typeface="DejaVu Sans"/>
              </a:rPr>
              <a:t> периодам</a:t>
            </a:r>
            <a:r>
              <a:rPr b="0" lang="en-US" sz="36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0" lang="ru-RU" sz="3600" spc="-1" strike="noStrike">
                <a:solidFill>
                  <a:srgbClr val="465562"/>
                </a:solidFill>
                <a:latin typeface="Euphemia"/>
                <a:ea typeface="DejaVu Sans"/>
              </a:rPr>
              <a:t>излучения, соответствующего переходу между двумя сверхтонкими уровнями основного состояния атома цезия-133.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1980</a:t>
            </a: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определение было дополнено формулировкой - «собственное время на вращающемся геоиде», а в </a:t>
            </a:r>
            <a:r>
              <a:rPr b="1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1997</a:t>
            </a: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формулировкой «Это определение относится к атому цезия, не возмущённому внешними полями при температуре 0 К.»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2018</a:t>
            </a: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на </a:t>
            </a:r>
            <a:r>
              <a:rPr b="0" lang="en-US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XXVI </a:t>
            </a:r>
            <a:r>
              <a:rPr b="0" lang="ru-RU" sz="3400" spc="-1" strike="noStrike">
                <a:solidFill>
                  <a:srgbClr val="465562"/>
                </a:solidFill>
                <a:latin typeface="Euphemia"/>
                <a:ea typeface="DejaVu Sans"/>
              </a:rPr>
              <a:t>ГКМВ принято новое определение, как «Величина секунды устанавливается фиксацией численного значения частоты сверхтонкого расщепления основного состояния атома цезия-133 при температуре 0 К равным в точности 9 192 631 770, когда она выражена в Гц.»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Shape 1"/>
          <p:cNvSpPr/>
          <p:nvPr/>
        </p:nvSpPr>
        <p:spPr>
          <a:xfrm>
            <a:off x="1593360" y="177840"/>
            <a:ext cx="9780840" cy="65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История определения метра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9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666" lnSpcReduction="10000"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Метр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— это длина пути, проходимого светом в вакууме за (1 / 299 792 458) секунды.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65562">
                    <a:alpha val="48000"/>
                  </a:srgbClr>
                </a:solidFill>
                <a:latin typeface="Euphemia"/>
                <a:ea typeface="DejaVu Sans"/>
              </a:rPr>
              <a:t>Килограмм</a:t>
            </a:r>
            <a:r>
              <a:rPr b="0" lang="ru-RU" sz="2800" spc="-1" strike="noStrike">
                <a:solidFill>
                  <a:srgbClr val="465562">
                    <a:alpha val="48000"/>
                  </a:srgbClr>
                </a:solidFill>
                <a:latin typeface="Euphemia"/>
                <a:ea typeface="DejaVu Sans"/>
              </a:rPr>
              <a:t> есть единица массы, равная массе международного прототипа килограмма.</a:t>
            </a:r>
            <a:r>
              <a:rPr b="1" lang="ru-RU" sz="2800" spc="-1" strike="noStrike">
                <a:solidFill>
                  <a:srgbClr val="465562">
                    <a:alpha val="48000"/>
                  </a:srgbClr>
                </a:solidFill>
                <a:latin typeface="Euphemia"/>
                <a:ea typeface="DejaVu Sans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65562">
                    <a:alpha val="48000"/>
                  </a:srgbClr>
                </a:solidFill>
                <a:latin typeface="Euphemia"/>
                <a:ea typeface="DejaVu Sans"/>
              </a:rPr>
              <a:t>Кельвин</a:t>
            </a:r>
            <a:r>
              <a:rPr b="0" lang="ru-RU" sz="2800" spc="-1" strike="noStrike">
                <a:solidFill>
                  <a:srgbClr val="465562">
                    <a:alpha val="48000"/>
                  </a:srgbClr>
                </a:solidFill>
                <a:latin typeface="Euphemia"/>
                <a:ea typeface="DejaVu Sans"/>
              </a:rPr>
              <a:t> есть единица термодинамической температуры, равная 1/273,16 части термодинамической температуры тройной точки воды.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65562">
                    <a:alpha val="48000"/>
                  </a:srgbClr>
                </a:solidFill>
                <a:latin typeface="Euphemia"/>
                <a:ea typeface="DejaVu Sans"/>
              </a:rPr>
              <a:t>Моль</a:t>
            </a:r>
            <a:r>
              <a:rPr b="0" lang="ru-RU" sz="2800" spc="-1" strike="noStrike">
                <a:solidFill>
                  <a:srgbClr val="465562">
                    <a:alpha val="48000"/>
                  </a:srgbClr>
                </a:solidFill>
                <a:latin typeface="Euphemia"/>
                <a:ea typeface="DejaVu Sans"/>
              </a:rPr>
              <a:t> есть количество вещества системы, содержащей столько же структурных элементов, сколько содержится атомов в углероде-12 массой 0,012 кг. 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70" name="Table 3"/>
          <p:cNvGraphicFramePr/>
          <p:nvPr/>
        </p:nvGraphicFramePr>
        <p:xfrm>
          <a:off x="1040760" y="719640"/>
          <a:ext cx="10850760" cy="6254280"/>
        </p:xfrm>
        <a:graphic>
          <a:graphicData uri="http://schemas.openxmlformats.org/drawingml/2006/table">
            <a:tbl>
              <a:tblPr/>
              <a:tblGrid>
                <a:gridCol w="4671720"/>
                <a:gridCol w="1171080"/>
                <a:gridCol w="2494080"/>
                <a:gridCol w="2514240"/>
              </a:tblGrid>
              <a:tr h="6224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Основа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Дата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Абсолютная</a:t>
                      </a:r>
                      <a:br>
                        <a:rPr sz="1800"/>
                      </a:b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неопределённость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Относительная</a:t>
                      </a:r>
                      <a:br>
                        <a:rPr sz="1800"/>
                      </a:b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неопределённость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887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Уилкинс предложил выбрать в качестве единицы длины длину маятника с полупериодом колебания 1 с (0.994 м)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1668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~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 мм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3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Times New Roman"/>
                          <a:ea typeface="DejaVu Sans"/>
                        </a:rPr>
                        <a:t>∙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-3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654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⁄</a:t>
                      </a:r>
                      <a:r>
                        <a:rPr b="0" lang="ru-RU" sz="1600" spc="-1" strike="noStrike" baseline="-25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40 000 000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часть Парижского меридиана, измеренная Деламбром и Мешеном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1795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0.1-0.5 мм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−4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Первый эталон </a:t>
                      </a:r>
                      <a:r>
                        <a:rPr b="0" i="1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Metre des Archives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из платины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1799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0.01-0.05 мм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−5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Платино-иридиевый профиль при температуре таяния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1889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0.1-0.2 мкм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1153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Платино-иридиевый профиль при температуре таяния льда и атмосферном давлении, поддерживаемый двумя роликами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1927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неизв.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неизв.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893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1 650 763,73 длин волн оранжевой линии (6056 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Calibri"/>
                          <a:ea typeface="DejaVu Sans"/>
                        </a:rPr>
                        <a:t>Å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) спектра, излучаемого изотопом криптона 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86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Kr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 в вакууме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1960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4 нм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4·10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Длина пути, проходимого светом в вакууме за (1 / 299 792 458) секунды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1983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0.1 нм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метр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Метр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— это длина пути, проходимого светом в вакууме за (1 / 299 792 458) секунды.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3" name="Рисунок 4" descr=""/>
          <p:cNvPicPr/>
          <p:nvPr/>
        </p:nvPicPr>
        <p:blipFill>
          <a:blip r:embed="rId1"/>
          <a:stretch/>
        </p:blipFill>
        <p:spPr>
          <a:xfrm>
            <a:off x="6323040" y="2971800"/>
            <a:ext cx="4888440" cy="3211200"/>
          </a:xfrm>
          <a:prstGeom prst="rect">
            <a:avLst/>
          </a:prstGeom>
          <a:ln w="0">
            <a:noFill/>
          </a:ln>
        </p:spPr>
      </p:pic>
      <p:sp>
        <p:nvSpPr>
          <p:cNvPr id="774" name="CustomShape 3"/>
          <p:cNvSpPr/>
          <p:nvPr/>
        </p:nvSpPr>
        <p:spPr>
          <a:xfrm>
            <a:off x="2513160" y="3352680"/>
            <a:ext cx="319860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Эталон метра до 1960 года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extShape 1"/>
          <p:cNvSpPr/>
          <p:nvPr/>
        </p:nvSpPr>
        <p:spPr>
          <a:xfrm>
            <a:off x="1593360" y="177840"/>
            <a:ext cx="99284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килограмм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CustomShape 2"/>
          <p:cNvSpPr/>
          <p:nvPr/>
        </p:nvSpPr>
        <p:spPr>
          <a:xfrm>
            <a:off x="1293840" y="1276200"/>
            <a:ext cx="8513640" cy="5083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1795 году килограмм был определен как масса 1 дм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3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воды при температуре 0 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0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1799 году килограмм был переопределен как масса 1 дм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3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воды при температуре 4 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0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 1889 году из платиново-иридиевого сплава в виде цилиндра высотой и диаметром 39 мм был изготовлен эталон, который действовал до 2019 года.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 20 мая 2019 года эталон килограмма переопределён на основании эталона метра, и секунды, а также фиксированного значения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постоянной Планка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. Для калибровки вторичных эталонов используют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весы Киббла.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7" name="Picture 2" descr="Эталон килограмма"/>
          <p:cNvPicPr/>
          <p:nvPr/>
        </p:nvPicPr>
        <p:blipFill>
          <a:blip r:embed="rId1"/>
          <a:stretch/>
        </p:blipFill>
        <p:spPr>
          <a:xfrm>
            <a:off x="9547200" y="3571920"/>
            <a:ext cx="2188800" cy="292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Дрейф массы эталона килограмма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9" name="Content Placeholder 3" descr="KilogrammDrift.gif"/>
          <p:cNvPicPr/>
          <p:nvPr/>
        </p:nvPicPr>
        <p:blipFill>
          <a:blip r:embed="rId1"/>
          <a:stretch/>
        </p:blipFill>
        <p:spPr>
          <a:xfrm>
            <a:off x="3436920" y="1905120"/>
            <a:ext cx="6094080" cy="396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Shape 1"/>
          <p:cNvSpPr/>
          <p:nvPr/>
        </p:nvSpPr>
        <p:spPr>
          <a:xfrm>
            <a:off x="1593360" y="177840"/>
            <a:ext cx="9780840" cy="81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Новое определение килограмма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1" name="TextShape 2"/>
          <p:cNvSpPr/>
          <p:nvPr/>
        </p:nvSpPr>
        <p:spPr>
          <a:xfrm>
            <a:off x="1593360" y="1219320"/>
            <a:ext cx="9780840" cy="49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XXVI ГКМВ (13 — 16 ноября 2018 года)  постановила переопределить значение килограмма на основе постоянной Планка, значение которой зафиксировано в точности равным </a:t>
            </a:r>
            <a:r>
              <a:rPr b="1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6,6260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7015</a:t>
            </a:r>
            <a:r>
              <a:rPr b="1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·10</a:t>
            </a:r>
            <a:r>
              <a:rPr b="1" lang="en-US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−34</a:t>
            </a:r>
            <a:r>
              <a:rPr b="1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кг</a:t>
            </a:r>
            <a:r>
              <a:rPr b="1" lang="ru-RU" sz="2800" spc="-1" strike="noStrike">
                <a:solidFill>
                  <a:srgbClr val="465562"/>
                </a:solidFill>
                <a:latin typeface="Times New Roman"/>
                <a:ea typeface="DejaVu Sans"/>
              </a:rPr>
              <a:t>∙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</a:t>
            </a:r>
            <a:r>
              <a:rPr b="1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-2</a:t>
            </a:r>
            <a:r>
              <a:rPr b="1" lang="ru-RU" sz="2800" spc="-1" strike="noStrike">
                <a:solidFill>
                  <a:srgbClr val="465562"/>
                </a:solidFill>
                <a:latin typeface="Times New Roman"/>
                <a:ea typeface="DejaVu Sans"/>
              </a:rPr>
              <a:t>∙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</a:t>
            </a:r>
            <a:r>
              <a:rPr b="1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-1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2" name="CustomShape 3"/>
          <p:cNvSpPr/>
          <p:nvPr/>
        </p:nvSpPr>
        <p:spPr>
          <a:xfrm>
            <a:off x="2180880" y="3273840"/>
            <a:ext cx="6526800" cy="4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Эти два уравнения связывают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h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CustomShape 4"/>
          <p:cNvSpPr/>
          <p:nvPr/>
        </p:nvSpPr>
        <p:spPr>
          <a:xfrm>
            <a:off x="1662840" y="3809880"/>
            <a:ext cx="9874800" cy="4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Для практических измерений используют весы Киббла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extShape 1"/>
          <p:cNvSpPr/>
          <p:nvPr/>
        </p:nvSpPr>
        <p:spPr>
          <a:xfrm>
            <a:off x="1593360" y="177840"/>
            <a:ext cx="978084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Токовые весы Киббла</a:t>
            </a:r>
            <a:r>
              <a:rPr b="0" lang="en-US" sz="3600" spc="-1" strike="noStrike" baseline="30000">
                <a:solidFill>
                  <a:srgbClr val="344049"/>
                </a:solidFill>
                <a:latin typeface="Euphemia"/>
                <a:ea typeface="DejaVu Sans"/>
              </a:rPr>
              <a:t>[4]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5" name="Content Placeholder 3" descr="KibbleScale1.png"/>
          <p:cNvPicPr/>
          <p:nvPr/>
        </p:nvPicPr>
        <p:blipFill>
          <a:blip r:embed="rId1"/>
          <a:stretch/>
        </p:blipFill>
        <p:spPr>
          <a:xfrm>
            <a:off x="1623240" y="1151640"/>
            <a:ext cx="4265280" cy="3732840"/>
          </a:xfrm>
          <a:prstGeom prst="rect">
            <a:avLst/>
          </a:prstGeom>
          <a:ln w="0">
            <a:noFill/>
          </a:ln>
        </p:spPr>
      </p:pic>
      <p:pic>
        <p:nvPicPr>
          <p:cNvPr id="786" name="Picture 4" descr="KibbleScale2.png"/>
          <p:cNvPicPr/>
          <p:nvPr/>
        </p:nvPicPr>
        <p:blipFill>
          <a:blip r:embed="rId2"/>
          <a:stretch/>
        </p:blipFill>
        <p:spPr>
          <a:xfrm>
            <a:off x="6423840" y="1143000"/>
            <a:ext cx="4275360" cy="3741480"/>
          </a:xfrm>
          <a:prstGeom prst="rect">
            <a:avLst/>
          </a:prstGeom>
          <a:ln w="0">
            <a:noFill/>
          </a:ln>
        </p:spPr>
      </p:pic>
      <p:sp>
        <p:nvSpPr>
          <p:cNvPr id="787" name="CustomShape 2"/>
          <p:cNvSpPr/>
          <p:nvPr/>
        </p:nvSpPr>
        <p:spPr>
          <a:xfrm>
            <a:off x="2121480" y="5114880"/>
            <a:ext cx="3587040" cy="4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Неподвижная мода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CustomShape 3"/>
          <p:cNvSpPr/>
          <p:nvPr/>
        </p:nvSpPr>
        <p:spPr>
          <a:xfrm>
            <a:off x="6957360" y="5114880"/>
            <a:ext cx="3161520" cy="4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Подвижная мода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CustomShape 7"/>
          <p:cNvSpPr/>
          <p:nvPr/>
        </p:nvSpPr>
        <p:spPr>
          <a:xfrm rot="5400000">
            <a:off x="4477680" y="6019920"/>
            <a:ext cx="303120" cy="60768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9baab7"/>
          </a:solidFill>
          <a:ln>
            <a:solidFill>
              <a:srgbClr val="727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960" bIns="3096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0" name="CustomShape 8"/>
          <p:cNvSpPr/>
          <p:nvPr/>
        </p:nvSpPr>
        <p:spPr>
          <a:xfrm flipV="1" rot="5400000">
            <a:off x="7538400" y="6060600"/>
            <a:ext cx="303120" cy="61524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9baab7"/>
          </a:solidFill>
          <a:ln>
            <a:solidFill>
              <a:srgbClr val="727d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960" bIns="3096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TextShape 1"/>
          <p:cNvSpPr/>
          <p:nvPr/>
        </p:nvSpPr>
        <p:spPr>
          <a:xfrm>
            <a:off x="1593360" y="177840"/>
            <a:ext cx="9780840" cy="81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Новое определение килограмма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2" name="Объект 3" descr=""/>
          <p:cNvPicPr/>
          <p:nvPr/>
        </p:nvPicPr>
        <p:blipFill>
          <a:blip r:embed="rId1"/>
          <a:stretch/>
        </p:blipFill>
        <p:spPr>
          <a:xfrm>
            <a:off x="1979640" y="1529640"/>
            <a:ext cx="2187000" cy="388440"/>
          </a:xfrm>
          <a:prstGeom prst="rect">
            <a:avLst/>
          </a:prstGeom>
          <a:ln w="0">
            <a:noFill/>
          </a:ln>
        </p:spPr>
      </p:pic>
      <p:sp>
        <p:nvSpPr>
          <p:cNvPr id="793" name="CustomShape 6"/>
          <p:cNvSpPr/>
          <p:nvPr/>
        </p:nvSpPr>
        <p:spPr>
          <a:xfrm>
            <a:off x="1922400" y="5738400"/>
            <a:ext cx="952308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Все величины в этом уравнении могут быть определены независимо от массы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4" name="CustomShape 7"/>
          <p:cNvSpPr/>
          <p:nvPr/>
        </p:nvSpPr>
        <p:spPr>
          <a:xfrm>
            <a:off x="2191320" y="3684600"/>
            <a:ext cx="37486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en-US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k</a:t>
            </a:r>
            <a:r>
              <a:rPr b="0" lang="en-US" sz="2000" spc="-1" strike="noStrike" baseline="-25000">
                <a:solidFill>
                  <a:srgbClr val="465562"/>
                </a:solidFill>
                <a:latin typeface="Euphemia"/>
                <a:ea typeface="DejaVu Sans"/>
              </a:rPr>
              <a:t>j</a:t>
            </a:r>
            <a:r>
              <a:rPr b="0" lang="en-US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=2e/h=483597.891(12) </a:t>
            </a:r>
            <a:r>
              <a:rPr b="0" lang="ru-RU" sz="2000" spc="-1" strike="noStrike">
                <a:solidFill>
                  <a:srgbClr val="465562"/>
                </a:solidFill>
                <a:latin typeface="Euphemia"/>
                <a:ea typeface="DejaVu Sans"/>
              </a:rPr>
              <a:t>ГГц/В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CustomShape 8"/>
          <p:cNvSpPr/>
          <p:nvPr/>
        </p:nvSpPr>
        <p:spPr>
          <a:xfrm>
            <a:off x="5347080" y="5122440"/>
            <a:ext cx="5379480" cy="5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R</a:t>
            </a:r>
            <a:r>
              <a:rPr b="0" lang="en-US" sz="2800" spc="-1" strike="noStrike" baseline="-25000">
                <a:solidFill>
                  <a:srgbClr val="465562"/>
                </a:solidFill>
                <a:latin typeface="Euphemia"/>
                <a:ea typeface="DejaVu Sans"/>
              </a:rPr>
              <a:t>k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=(h/e</a:t>
            </a:r>
            <a:r>
              <a:rPr b="0" lang="en-US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2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)=25812.807557(18)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Ом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6" name=""/>
          <p:cNvSpPr/>
          <p:nvPr/>
        </p:nvSpPr>
        <p:spPr>
          <a:xfrm>
            <a:off x="2143080" y="3085920"/>
            <a:ext cx="259056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Эффект Джозефсона: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extShape 1"/>
          <p:cNvSpPr/>
          <p:nvPr/>
        </p:nvSpPr>
        <p:spPr>
          <a:xfrm>
            <a:off x="1593360" y="177840"/>
            <a:ext cx="978084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Установка </a:t>
            </a:r>
            <a:r>
              <a:rPr b="0" lang="en-US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NIST4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8" name="Объект 4" descr=""/>
          <p:cNvPicPr/>
          <p:nvPr/>
        </p:nvPicPr>
        <p:blipFill>
          <a:blip r:embed="rId1"/>
          <a:stretch/>
        </p:blipFill>
        <p:spPr>
          <a:xfrm>
            <a:off x="1979640" y="1143000"/>
            <a:ext cx="8564040" cy="457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Программа курса.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 lnSpcReduction="10000"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>
                    <a:alpha val="50000"/>
                  </a:srgbClr>
                </a:solidFill>
                <a:latin typeface="Euphemia"/>
                <a:ea typeface="DejaVu Sans"/>
              </a:rPr>
              <a:t>Основные определения. Система единиц.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1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Система единиц СИ и фундаментальные физические константы. Универсальные постоянные и естественные системы единиц. Производные единицы и стандарты. Физические пределы точности измерений.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>
                    <a:alpha val="50000"/>
                  </a:srgbClr>
                </a:solidFill>
                <a:latin typeface="Euphemia"/>
                <a:ea typeface="DejaVu Sans"/>
              </a:rPr>
              <a:t>Методы измерения термодинамических величин.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>
                    <a:alpha val="50000"/>
                  </a:srgbClr>
                </a:solidFill>
                <a:latin typeface="Euphemia"/>
                <a:ea typeface="DejaVu Sans"/>
              </a:rPr>
              <a:t>Электромагнитные измерения. Стандарты частоты.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>
                    <a:alpha val="50000"/>
                  </a:srgbClr>
                </a:solidFill>
                <a:latin typeface="Euphemia"/>
                <a:ea typeface="DejaVu Sans"/>
              </a:rPr>
              <a:t>Радиоспектроскопия (эффект Зеемана), ЯМР, томография.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>
                    <a:alpha val="50000"/>
                  </a:srgbClr>
                </a:solidFill>
                <a:latin typeface="Euphemia"/>
                <a:ea typeface="DejaVu Sans"/>
              </a:rPr>
              <a:t>Фундаментальные шумы в измерительных устройствах. Тепловой шум. Формула Найквиста. Теорема Каллена-Вельтона. Дробовой шум в электронных и оптических приборах.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кельвин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Устаревшее определение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: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Кельвин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есть единица термодинамической температуры, равная 1/273,16 части термодинамической температуры тройной точки воды.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кельвин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2" name="TextShape 2"/>
          <p:cNvSpPr/>
          <p:nvPr/>
        </p:nvSpPr>
        <p:spPr>
          <a:xfrm>
            <a:off x="1593360" y="1143000"/>
            <a:ext cx="9780840" cy="542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3333"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1848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Уильям Томсон предложил ввести абсолютную термодинамическую шкалу нулевая точка которой будет соответствовать предельной степени холода (абсолютному нулю), а ценой деления будет градус Цельсия. Значение абсолютного нуля было принято равным -273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 0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С. Это значение было получено как обратное от 0,00366 — коэффициента расширения газа на градус Цельсия.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1954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было принято современная редакция определения термодинамической шкалы, где в качестве второй опорной точки была принята тройная точка воды, а ее температура определена как 273.16 К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2005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был определён изотопный состав воды при реализации температуры тройной точки воды.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кельвин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TextShape 2"/>
          <p:cNvSpPr/>
          <p:nvPr/>
        </p:nvSpPr>
        <p:spPr>
          <a:xfrm>
            <a:off x="1593360" y="1143000"/>
            <a:ext cx="9780840" cy="542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На XXIV ГКМВ была принята резолюция, что Кельвин, символ К это единица термодинамической температуры, которая определена путем установления фиксированного численного значения постоянной Больцмана k равным 1,380649×10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-23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Дж⋅K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-1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или кг·м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2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·с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-2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·К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–1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Вследствие этого кельвин стал равным изменению температуры, которое приводит к изменению энергии, приходящейся на одну степень свободы 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kT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то есть 1,380 649⋅10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−23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Дж.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своей резолюции XXIV ГКМВ отметила также, что непосредственно после предполагаемого переопределения кельвина температура тройной точки воды останется равной 273,16 К, но при этом её значение приобретёт погрешность и в дальнейшем будет определяться экспериментально.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моль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Устаревшее определение: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Моль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есть количество вещества системы, содержащей столько же структурных элементов, сколько содержится атомов в углероде-12 массой 0,012 кг. 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Как основная единица количества вещества моль был принят в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1971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TextShape 1"/>
          <p:cNvSpPr/>
          <p:nvPr/>
        </p:nvSpPr>
        <p:spPr>
          <a:xfrm>
            <a:off x="1593360" y="177840"/>
            <a:ext cx="978084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83888" lnSpcReduction="20000"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Потенциальный кремниевый стандарт килограмма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8" name="Объект 4" descr=""/>
          <p:cNvPicPr/>
          <p:nvPr/>
        </p:nvPicPr>
        <p:blipFill>
          <a:blip r:embed="rId1"/>
          <a:stretch/>
        </p:blipFill>
        <p:spPr>
          <a:xfrm>
            <a:off x="3427560" y="1212840"/>
            <a:ext cx="5713200" cy="3211200"/>
          </a:xfrm>
          <a:prstGeom prst="rect">
            <a:avLst/>
          </a:prstGeom>
          <a:ln w="0">
            <a:noFill/>
          </a:ln>
        </p:spPr>
      </p:pic>
      <p:sp>
        <p:nvSpPr>
          <p:cNvPr id="809" name="CustomShape 2"/>
          <p:cNvSpPr/>
          <p:nvPr/>
        </p:nvSpPr>
        <p:spPr>
          <a:xfrm>
            <a:off x="1751040" y="4674240"/>
            <a:ext cx="9828000" cy="173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Монокристалл 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28</a:t>
            </a:r>
            <a:r>
              <a:rPr b="0" lang="en-US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Si 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массой 1 килограмм. Поскольку внутренняя структура монокристалла кремния хорошо известна, то можно точно подсчитать количество атомов в нём и используя определение числа Авогадро выразить единицу массы через него и атомную массу.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TextShape 7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моль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TextShape 8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XXVI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ГКМВ приняла резолюцию, что моль останется единицей количества вещества; но его величина будет устанавливаться фиксацией численного значения постоянной Авогадро равным в точности 6,02214076⋅10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23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когда она выражена единицей СИ моль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−1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При этом определение моля становится независимым от определения килограмма.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кандела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3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3333" lnSpcReduction="10000"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1893 г. в Германии в качестве единицы силы света была принята «свеча Хефнера», предложенная в 1884 г. Ф. Хефнер-Альтенеком. Эталоном при этом служила фитильная лампа специальной конструкции. В качестве горючего в ней использовался амилацетат.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1896 г. Международным электротехническим конгрессом была принята «десятичная свеча», равная 1,12 свечи Хефнера.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1909 г. десятичная свеча была заменена «международной свечой», равной 1,11 свечи Хефнера. Международная свеча воспроизводилась не с помощью фитильной лампы, а при помощи специальных ламп накаливания.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кандела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5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4999" lnSpcReduction="10000"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1948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была введена новая единица силы света – кандела,  базирующейся на использовании светового эталона, обладающего свойствами, близкими к свойствам абсолютно чёрного тела. Излучателем света в эталоне служила трубка, изготовленная из плавленой окиси тория и окружённая со всех сторон платиной, находящейся при температуре отвердевания (2046,6 К). Кандела определялась как сила света, излучаемого в направлении нормали с 1/60 см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2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излучающей поверхности указанного эталона. Введённая таким образом кандела была в 1,005 раз меньше, чем международная свеча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1979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г. XVI Генеральная конференция по мерам и весам (ГКМВ) приняла определение канделы как «сила света в заданном направлении источника, испускающего монохроматическое излучение частотой 540·10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12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(555 нм) герц, энергетическая сила света которого в этом направлении составляет (1/683) Вт/ср».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2018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году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XXVI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ГКМВ изменила формулировку на «Кандела является единицей силы света в данном направлении равной  численному значению световой эффективности монохроматического излучения с частотой 540·10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12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 Гц в точности равным 683, если она выражена единицей СИ м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−2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·кг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−1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·с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3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·кд·ср, или кд·ср·Вт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−1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которая равна лм·Вт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−1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».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кандела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333" lnSpcReduction="10000"/>
          </a:bodyPr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Определение канделы дано в строго физических терминах. Однако в приложении к официальному описанию системы СИ сказано, что «... целью фотометрии является измерение светового потока таким образом, чтобы результат измерения наиболее близко коррелировал с ощущениями человеческого глаза.» Такое определение делает канделу не совсем физической, а отчасти биологической или медицинской единицей. Поэтому периодически возникает вопрос о удалении или замены канделы какой либо другой единицей, например Вт·ср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-2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TextShape 1"/>
          <p:cNvSpPr/>
          <p:nvPr/>
        </p:nvSpPr>
        <p:spPr>
          <a:xfrm>
            <a:off x="1593360" y="177840"/>
            <a:ext cx="9780840" cy="81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ампер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Единица измерения ампер, была принята на 1-м Международном конгрессе электриков (1881 г., Париж), названа в честь французского физика </a:t>
            </a:r>
            <a:r>
              <a:rPr b="0" lang="ru-RU" sz="2800" spc="-1" strike="noStrike" u="sng">
                <a:solidFill>
                  <a:srgbClr val="465562"/>
                </a:solidFill>
                <a:uFillTx/>
                <a:latin typeface="Euphemia"/>
                <a:ea typeface="DejaVu Sans"/>
              </a:rPr>
              <a:t>Андре Ампера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. Она была первоначально определена как одна десятая единицы тока системы СГСМ – абампера. Абампер – это ток, создающий в двух параллельных проводниках расположенных на расстоянии 1см, силу 2 дины на см.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Программа курса.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>
                    <a:alpha val="50000"/>
                  </a:srgbClr>
                </a:solidFill>
                <a:latin typeface="Euphemia"/>
                <a:ea typeface="DejaVu Sans"/>
              </a:rPr>
              <a:t>Квантовые эффекты в физических измерениях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>
                    <a:alpha val="50000"/>
                  </a:srgbClr>
                </a:solidFill>
                <a:latin typeface="Euphemia"/>
                <a:ea typeface="DejaVu Sans"/>
              </a:rPr>
              <a:t>Квантовые эталоны единиц физических величин. Эффект Джозефсона и сверхпроводящие квантовые интерферометры.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8"/>
            </a:pPr>
            <a:r>
              <a:rPr b="0" lang="ru-RU" sz="2800" spc="-1" strike="noStrike">
                <a:solidFill>
                  <a:srgbClr val="465562">
                    <a:alpha val="50000"/>
                  </a:srgbClr>
                </a:solidFill>
                <a:latin typeface="Euphemia"/>
                <a:ea typeface="DejaVu Sans"/>
              </a:rPr>
              <a:t>Диагностика плазмы.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extShape 1"/>
          <p:cNvSpPr/>
          <p:nvPr/>
        </p:nvSpPr>
        <p:spPr>
          <a:xfrm>
            <a:off x="1593360" y="177840"/>
            <a:ext cx="9780840" cy="81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ампер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1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Microsoft YaHei"/>
              </a:rPr>
              <a:t>В 1948 году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Microsoft YaHei"/>
              </a:rPr>
              <a:t>IX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Microsoft YaHei"/>
              </a:rPr>
              <a:t>ГКМВ приняла следующее определение: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Microsoft YaHei"/>
              </a:rPr>
              <a:t>а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мпер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- это сила не изменяющегося тока, который при прохождении по двум параллельным прямолинейным проводникам бесконечной длины и ничтожно малой площади кругового поперечного сечения, расположенным в вакууме на расстоянии 1 м один от другого, вызвал бы на каждом участке проводника длиной 1 м силу взаимодействия, равную 2·10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−7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Н.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ампер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3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Определение ампера было заведомо производной величиной от трех основных физических единиц, плюс размерной физической константы.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Поэтому на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XXVI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ГКМВ было принято новое определение ампера: «Ампер, символ А, есть единица электрического тока в СИ. Она определена путём фиксации численного значения элементарного заряда равным 1,602 176 634⋅10</a:t>
            </a:r>
            <a:r>
              <a:rPr b="0" lang="ru-RU" sz="28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−19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когда он выражен единицей Кл, которая равна А·с, где секунда определена через </a:t>
            </a:r>
            <a:r>
              <a:rPr b="0" lang="el-GR" sz="2800" spc="-1" strike="noStrike">
                <a:solidFill>
                  <a:srgbClr val="465562"/>
                </a:solidFill>
                <a:latin typeface="Times New Roman"/>
                <a:ea typeface="DejaVu Sans"/>
              </a:rPr>
              <a:t>Δν</a:t>
            </a:r>
            <a:r>
              <a:rPr b="0" lang="en-US" sz="2800" spc="-1" strike="noStrike" baseline="-25000">
                <a:solidFill>
                  <a:srgbClr val="465562"/>
                </a:solidFill>
                <a:latin typeface="Times New Roman"/>
                <a:ea typeface="DejaVu Sans"/>
              </a:rPr>
              <a:t>Cs</a:t>
            </a:r>
            <a:r>
              <a:rPr b="0" lang="ru-RU" sz="2800" spc="-1" strike="noStrike">
                <a:solidFill>
                  <a:srgbClr val="465562"/>
                </a:solidFill>
                <a:latin typeface="Times New Roman"/>
                <a:ea typeface="DejaVu Sans"/>
              </a:rPr>
              <a:t>»</a:t>
            </a:r>
            <a:r>
              <a:rPr b="0" lang="en-US" sz="2800" spc="-1" strike="noStrike">
                <a:solidFill>
                  <a:srgbClr val="465562"/>
                </a:solidFill>
                <a:latin typeface="Times New Roman"/>
                <a:ea typeface="DejaVu Sans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Из семи только три единицы – длина, секунда и масса являются независимыми. Длину в принципе можно переопределить через скорость света и время.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Единицы температуры и количества вещества не являются независимыми, но не могут рассматриваться и как производные, поскольку переводные множители неизвестны. Фактически это внесистемные единицы, включённые в число основных, в виду особой важности физических величин ими измеряемых.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TextShape 1"/>
          <p:cNvSpPr/>
          <p:nvPr/>
        </p:nvSpPr>
        <p:spPr>
          <a:xfrm>
            <a:off x="1593360" y="177840"/>
            <a:ext cx="9780840" cy="65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7" name="Content Placeholder 3" descr="Old_SI.png"/>
          <p:cNvPicPr/>
          <p:nvPr/>
        </p:nvPicPr>
        <p:blipFill>
          <a:blip r:embed="rId1"/>
          <a:stretch/>
        </p:blipFill>
        <p:spPr>
          <a:xfrm>
            <a:off x="1827360" y="1371600"/>
            <a:ext cx="3778920" cy="3960720"/>
          </a:xfrm>
          <a:prstGeom prst="rect">
            <a:avLst/>
          </a:prstGeom>
          <a:ln w="0">
            <a:noFill/>
          </a:ln>
        </p:spPr>
      </p:pic>
      <p:pic>
        <p:nvPicPr>
          <p:cNvPr id="828" name="Picture 4" descr="New_SI.png"/>
          <p:cNvPicPr/>
          <p:nvPr/>
        </p:nvPicPr>
        <p:blipFill>
          <a:blip r:embed="rId2"/>
          <a:stretch/>
        </p:blipFill>
        <p:spPr>
          <a:xfrm>
            <a:off x="7313760" y="1295280"/>
            <a:ext cx="3881160" cy="406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0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1111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Новая СИ задействует фундаментальные физические постоянные как основу для определения основных единиц СИ.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постоянная Планка ℎ в точности равна 6,626 070 15⋅10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−34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кг·м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−2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·с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−1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элементарный электрический заряд </a:t>
            </a:r>
            <a:r>
              <a:rPr b="0" i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e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в точности равен 1,602 176 634⋅10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−19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А·с;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постоянная Больцмана </a:t>
            </a:r>
            <a:r>
              <a:rPr b="0" i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k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в точности равна 1,380 649⋅10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−23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Дж/К;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число Авогадро </a:t>
            </a:r>
            <a:r>
              <a:rPr b="0" i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N</a:t>
            </a:r>
            <a:r>
              <a:rPr b="0" lang="ru-RU" sz="2400" spc="-1" strike="noStrike" baseline="-25000">
                <a:solidFill>
                  <a:srgbClr val="465562"/>
                </a:solidFill>
                <a:latin typeface="Euphemia"/>
                <a:ea typeface="DejaVu Sans"/>
              </a:rPr>
              <a:t>A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в точности равно 6,022 140 76⋅10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23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моль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−1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частота излучения при переходе между двумя сверхтонкими уровнями основного состояния атома цезия-133 Δ</a:t>
            </a:r>
            <a:r>
              <a:rPr b="0" i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ν</a:t>
            </a:r>
            <a:r>
              <a:rPr b="0" lang="ru-RU" sz="2400" spc="-1" strike="noStrike" baseline="-25000">
                <a:solidFill>
                  <a:srgbClr val="465562"/>
                </a:solidFill>
                <a:latin typeface="Euphemia"/>
                <a:ea typeface="DejaVu Sans"/>
              </a:rPr>
              <a:t>Cs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в точности равна 9 192 631 770 Гц;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скорость света в вакууме </a:t>
            </a:r>
            <a:r>
              <a:rPr b="0" i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c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в точности равна 299 792 458 м/с;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12720" indent="-246600">
              <a:lnSpc>
                <a:spcPct val="90000"/>
              </a:lnSpc>
              <a:spcBef>
                <a:spcPts val="601"/>
              </a:spcBef>
              <a:buClr>
                <a:srgbClr val="465562"/>
              </a:buClr>
              <a:buFont typeface="Euphemia"/>
              <a:buChar char="–"/>
            </a:pP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максимальное значение световой эффективности </a:t>
            </a:r>
            <a:r>
              <a:rPr b="0" i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k</a:t>
            </a:r>
            <a:r>
              <a:rPr b="0" lang="ru-RU" sz="2400" spc="-1" strike="noStrike" baseline="-25000">
                <a:solidFill>
                  <a:srgbClr val="465562"/>
                </a:solidFill>
                <a:latin typeface="Euphemia"/>
                <a:ea typeface="DejaVu Sans"/>
              </a:rPr>
              <a:t>cd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 монохроматического излучения частотой 540⋅10</a:t>
            </a:r>
            <a:r>
              <a:rPr b="0" lang="ru-RU" sz="2400" spc="-1" strike="noStrike" baseline="30000">
                <a:solidFill>
                  <a:srgbClr val="465562"/>
                </a:solidFill>
                <a:latin typeface="Euphemia"/>
                <a:ea typeface="DejaVu Sans"/>
              </a:rPr>
              <a:t>12</a:t>
            </a:r>
            <a:r>
              <a:rPr b="0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 Гц в точности равно 683 лм/Вт.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2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Кроме основных единиц в стандарте описаны 32 производные единицы (Дж, Н, Гц и т.д.) и 27 внесистемных единиц (мм. рт. ст., бар, парсек, стерадиан  и т.д.), котрые допускаются к применению в тех случаях, когда количественные значения величин невозможно или нецелесообразно выражать в единицах СИ.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TextShape 1"/>
          <p:cNvSpPr/>
          <p:nvPr/>
        </p:nvSpPr>
        <p:spPr>
          <a:xfrm>
            <a:off x="1593360" y="177840"/>
            <a:ext cx="9780840" cy="5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Производные</a:t>
            </a:r>
            <a:r>
              <a:rPr b="1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 </a:t>
            </a: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единицы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34" name="Table 2"/>
          <p:cNvGraphicFramePr/>
          <p:nvPr/>
        </p:nvGraphicFramePr>
        <p:xfrm>
          <a:off x="1217520" y="762120"/>
          <a:ext cx="10514880" cy="6411960"/>
        </p:xfrm>
        <a:graphic>
          <a:graphicData uri="http://schemas.openxmlformats.org/drawingml/2006/table">
            <a:tbl>
              <a:tblPr/>
              <a:tblGrid>
                <a:gridCol w="2134800"/>
                <a:gridCol w="2129400"/>
                <a:gridCol w="1883880"/>
                <a:gridCol w="1059480"/>
                <a:gridCol w="1178280"/>
                <a:gridCol w="2129400"/>
              </a:tblGrid>
              <a:tr h="35712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Величина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Единица измерения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Обозначение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Выражение через основные единицы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500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русское наименование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французское/английское наименование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русское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международное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Плоский угол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радиан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radian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рад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rad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= 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Телесный угол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стерадиан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steradian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ср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sr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= 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887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Температура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по шкале Цельсия¹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градус Цельсия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degré Celsius/degree Celsius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°C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°C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K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Частота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герц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hertz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Гц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Hz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Сила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ньютон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newton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кг·м·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c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Энергия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джоуль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joule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Дж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J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Н·м = кг·м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c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Мощность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ватт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watt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Вт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W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Дж/с = кг·м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c</a:t>
                      </a:r>
                      <a:r>
                        <a:rPr b="0" lang="en-US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Давление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паскаль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pascal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Па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Pa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Н/м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= кг·м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Световой поток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люмен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lumen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лм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lm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кд·ср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Освещённость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люкс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lux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лк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lx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лм/м² = кд·ср/м²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Электрический заряд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кулон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coulomb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Кл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C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А·с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Shape 1"/>
          <p:cNvSpPr/>
          <p:nvPr/>
        </p:nvSpPr>
        <p:spPr>
          <a:xfrm>
            <a:off x="1593360" y="177840"/>
            <a:ext cx="9780840" cy="5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Производные</a:t>
            </a:r>
            <a:r>
              <a:rPr b="1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 </a:t>
            </a: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единицы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36" name="Table 2"/>
          <p:cNvGraphicFramePr/>
          <p:nvPr/>
        </p:nvGraphicFramePr>
        <p:xfrm>
          <a:off x="1217520" y="762120"/>
          <a:ext cx="10514880" cy="6666840"/>
        </p:xfrm>
        <a:graphic>
          <a:graphicData uri="http://schemas.openxmlformats.org/drawingml/2006/table">
            <a:tbl>
              <a:tblPr/>
              <a:tblGrid>
                <a:gridCol w="2590560"/>
                <a:gridCol w="1673640"/>
                <a:gridCol w="1883880"/>
                <a:gridCol w="1029960"/>
                <a:gridCol w="1207800"/>
                <a:gridCol w="2129400"/>
              </a:tblGrid>
              <a:tr h="35712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Величина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Единица измерения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Обозначение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Выражение через основные единицы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7268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русское наименование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французское/английское наименование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русское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международное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Разность потенциалов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вольт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volt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V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Дж/Кл = кг·м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−3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·А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Сопротивление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ом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ohm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Ом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Ω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В/А = кг·м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−3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·А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Электроёмкость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фарад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farad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Ф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F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Кл/В = 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4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·А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·кг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Магнитный поток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вебер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weber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Вб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Wb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кг·м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·А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Магнитная индукция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тесла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tesla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Тл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Вб/м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= кг·с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·А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Индуктивность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генри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henry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Гн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H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кг·м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·А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Электрическая проводимость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сименс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siemens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См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S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Ом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= 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3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·А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·кг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·м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Активность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беккерель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becquerel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Бк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Bq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с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Поглощённая доза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</a:t>
                      </a: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ИИ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грей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gray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Гр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Gy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Дж/кг = м²/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c²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Эффективная доза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</a:t>
                      </a: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ИИ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зиверт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sievert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Зв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Sv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Дж/кг = м²/</a:t>
                      </a: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c²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Активность катализатора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катал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katal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кат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kat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моль/с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TextShape 1"/>
          <p:cNvSpPr/>
          <p:nvPr/>
        </p:nvSpPr>
        <p:spPr>
          <a:xfrm>
            <a:off x="1593360" y="177840"/>
            <a:ext cx="9780840" cy="5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Единицы не входящие в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38" name="Table 2"/>
          <p:cNvGraphicFramePr/>
          <p:nvPr/>
        </p:nvGraphicFramePr>
        <p:xfrm>
          <a:off x="1217520" y="762120"/>
          <a:ext cx="10514880" cy="6651000"/>
        </p:xfrm>
        <a:graphic>
          <a:graphicData uri="http://schemas.openxmlformats.org/drawingml/2006/table">
            <a:tbl>
              <a:tblPr/>
              <a:tblGrid>
                <a:gridCol w="3081240"/>
                <a:gridCol w="2240640"/>
                <a:gridCol w="1656000"/>
                <a:gridCol w="1362240"/>
                <a:gridCol w="2175120"/>
              </a:tblGrid>
              <a:tr h="35712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Еденица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французское/английское наименование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Обозначение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Выражение через основные единицы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88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русское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международное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минута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minute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мин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min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60 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час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heure/hour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ч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60 мин = 3600 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сутки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jour/day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сут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24 ч = 86 400 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угловой градус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degré/degree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(π/180) </a:t>
                      </a: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рад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692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угловая минута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minute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′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′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(1/60)° = (π/10 800)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692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угловая секунда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seconde/second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″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″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(1/60)′ = (π/648 000)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литр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litre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л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l, 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0,001 м³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тонна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tonne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т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1000 кг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непер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neper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Нп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Np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безразмерна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бел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bel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Б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B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безразмерна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692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электронвольт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electronvolt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эВ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eV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≈</a:t>
                      </a: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1,602 177 33⋅10</a:t>
                      </a:r>
                      <a:r>
                        <a:rPr b="0" lang="ru-RU" sz="18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−19</a:t>
                      </a: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Дж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/>
          <p:nvPr/>
        </p:nvSpPr>
        <p:spPr>
          <a:xfrm>
            <a:off x="1593360" y="177840"/>
            <a:ext cx="9780840" cy="5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Единицы не входящие в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40" name="Table 2"/>
          <p:cNvGraphicFramePr/>
          <p:nvPr/>
        </p:nvGraphicFramePr>
        <p:xfrm>
          <a:off x="1217520" y="762120"/>
          <a:ext cx="10514880" cy="6800760"/>
        </p:xfrm>
        <a:graphic>
          <a:graphicData uri="http://schemas.openxmlformats.org/drawingml/2006/table">
            <a:tbl>
              <a:tblPr/>
              <a:tblGrid>
                <a:gridCol w="2819160"/>
                <a:gridCol w="2502360"/>
                <a:gridCol w="1656000"/>
                <a:gridCol w="1362240"/>
                <a:gridCol w="2175480"/>
              </a:tblGrid>
              <a:tr h="35712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Еденица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французское/английское наименование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Обозначение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Выражение через основные единицы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8877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русское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международное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887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атомная единица массы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,</a:t>
                      </a: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дальтон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unité de masse atomique unifiée, dalton/unified atomic mass unit, dalton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а. е. м.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u, Da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≈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1,660 540 2⋅10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−27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кг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887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астрономическая единица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unité astronomique/astronomical unit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а. е.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au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149 597 870 700 м (точно)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622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морская миля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mille marin/nautical mile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миля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M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1852 м (точно)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887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узел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nœud/knot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уз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kn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 морская миля в час = (1852/3600) м/с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ар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are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a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100 м²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гектар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hectare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га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ha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10000 м²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бар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bar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бар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bar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100000 Па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ангстрем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ångström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Å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Å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−10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м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b0080"/>
                          </a:solidFill>
                          <a:latin typeface="Euphemia"/>
                          <a:ea typeface="DejaVu Sans"/>
                        </a:rPr>
                        <a:t>барн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barn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б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b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10</a:t>
                      </a:r>
                      <a:r>
                        <a:rPr b="0" lang="ru-RU" sz="1600" spc="-1" strike="noStrike" baseline="30000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−28</a:t>
                      </a:r>
                      <a:r>
                        <a:rPr b="0" lang="ru-RU" sz="16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 м²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1" name="TextShape 2"/>
          <p:cNvSpPr/>
          <p:nvPr/>
        </p:nvSpPr>
        <p:spPr>
          <a:xfrm>
            <a:off x="1593360" y="1600200"/>
            <a:ext cx="579456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Международная система единиц СИ предполагает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семь основных единиц.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Эти единицы определены существенно разными способами в целях создания наиболее точных и стабильных эталонов и обеспечения возможности наиболее точных измерений в терминах этих единиц.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62080" indent="-26172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2" name="Picture 3" descr="revised-SI-logo.png"/>
          <p:cNvPicPr/>
          <p:nvPr/>
        </p:nvPicPr>
        <p:blipFill>
          <a:blip r:embed="rId1"/>
          <a:stretch/>
        </p:blipFill>
        <p:spPr>
          <a:xfrm>
            <a:off x="7166160" y="1714320"/>
            <a:ext cx="4141440" cy="414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TextShape 1"/>
          <p:cNvSpPr/>
          <p:nvPr/>
        </p:nvSpPr>
        <p:spPr>
          <a:xfrm>
            <a:off x="1593360" y="177840"/>
            <a:ext cx="9780840" cy="5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Единицы не входящие в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2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9999" lnSpcReduction="10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Кроме того,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Положение о единицах величин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допускаемых к применению в Российской Федерации, разрешает применение следующих внесистемных единиц: карат, град (гон), световой год, парсек, фут, дюйм, килограмм-сила на квадратный сантиметр, миллиметр водяного столба, метр водяного столба, техническая атмосфера, миллиметр ртутного столба, диоптрия, текс, гал, оборот в секунду, оборот в минуту, киловатт-час, вольт-ампер, вар,ампер-час, бит, байт, бит в секунду, байт в секунду, рентген, бэр, рад, рентген в секунду, кюри, стокс, калория (международная), калория термохимическая, калория 15-градусная, калория в секунду, килокалория в час и гигакалория в час.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Фундаментальные физические константы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4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3333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ФФК входят в уравнения из самых различных областей физики, демонстрирую тем самым свою универсальную природу.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ФФК являются инструментом позволяющим сравнить теорию и эксперимент.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зависимости от области примения «фундаментальными», могут быть даже локальные константы, например </a:t>
            </a:r>
            <a:r>
              <a:rPr b="1" i="1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g.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Гравитационная постоянная – </a:t>
            </a:r>
            <a:r>
              <a:rPr b="1" i="1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G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скорость света в вакууме – </a:t>
            </a:r>
            <a:r>
              <a:rPr b="1" i="1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c</a:t>
            </a:r>
            <a:r>
              <a:rPr b="1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возникли как константы классической физики.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Фундаментальные физические константы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333" lnSpcReduction="10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Квантовая физика добавила к «классическим» ФФК постоянную Планка – </a:t>
            </a:r>
            <a:r>
              <a:rPr b="1" i="1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h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 свойства элементарных (электронов, мюонов) и составных (протонов, нейтронов, атомов углерода, цезия) объектов.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Степень фундаментальности у свойств частиц и пространства-времени разная, но поскольку подавляющая часть измерений связана с веществом, это не столь важно.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Фундаментальным зарядом является заряд протона – </a:t>
            </a:r>
            <a:r>
              <a:rPr b="1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е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а не электрона, из-за проблем с перенормировками.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Соотношение единиц СИ и ФФК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666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Масштаб размеров единиц СИ был определён исторически в конце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XVIII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века, на основе классических макроскопических явлений.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XX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веке было осознано, что только квантовые явления могут реально предоставить действительно универсальные и неизменные величины для создания единиц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Развитие системы СИ  - принятие новых определений на основе квантовых явлений, причём соответствующие квантовые единицы определяют единицы СИ, но не равны им.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Разнообразие ФФК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 lnSpcReduction="10000"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Безразмерные константы – переводные множители между «однотипными» единицами для «одной» величины. Например различные отношения из «ридберговской» массы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hR</a:t>
            </a:r>
            <a:r>
              <a:rPr b="0" lang="en-US" sz="2800" spc="-1" strike="noStrike" baseline="-25000">
                <a:solidFill>
                  <a:srgbClr val="465562"/>
                </a:solidFill>
                <a:latin typeface="Calibri"/>
                <a:ea typeface="DejaVu Sans"/>
              </a:rPr>
              <a:t>∞</a:t>
            </a:r>
            <a:r>
              <a:rPr b="0" lang="en-US" sz="2800" spc="-1" strike="noStrike">
                <a:solidFill>
                  <a:srgbClr val="465562"/>
                </a:solidFill>
                <a:latin typeface="Calibri"/>
                <a:ea typeface="DejaVu Sans"/>
              </a:rPr>
              <a:t>/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c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массы электрона и протона и т.д. Численные значения таких констант не зависят от выбора единиц и представляют наибольший физический интерес.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Размерные константы – переводные множители между разными единицами для «одной» величины. Например постоянная Больцмана 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k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или частота сверхтонкого расщепления цезия-133.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Размерные константы - переводные множители между разными единицами для «разных» величин. Например скорость света в вакууме или электрическая постоянная </a:t>
            </a:r>
            <a:r>
              <a:rPr b="0" lang="el-GR" sz="2800" spc="-1" strike="noStrike">
                <a:solidFill>
                  <a:srgbClr val="465562"/>
                </a:solidFill>
                <a:latin typeface="Calibri"/>
                <a:ea typeface="DejaVu Sans"/>
              </a:rPr>
              <a:t>ε</a:t>
            </a:r>
            <a:r>
              <a:rPr b="0" lang="ru-RU" sz="2800" spc="-1" strike="noStrike" baseline="-25000">
                <a:solidFill>
                  <a:srgbClr val="465562"/>
                </a:solidFill>
                <a:latin typeface="Calibri"/>
                <a:ea typeface="DejaVu Sans"/>
              </a:rPr>
              <a:t>0</a:t>
            </a:r>
            <a:r>
              <a:rPr b="0" lang="ru-RU" sz="2800" spc="-1" strike="noStrike">
                <a:solidFill>
                  <a:srgbClr val="465562"/>
                </a:solidFill>
                <a:latin typeface="Calibri"/>
                <a:ea typeface="DejaVu Sans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Заключение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ФФК играют всё большую роль в современных эталонах.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настоящий момент все основные единицы СИ переопределены через ФФК.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Необходимо большее понимание физики на малых расстояниях для более полного понимания сущности ФФК.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Необходимо продолжать поиски связей между ФФК для сокращения их числа.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Рекомендуемая литература.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1111" lnSpcReduction="10000"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С.Г. Каршенбойм, «Фундаментальные физические константы: роль в физике и метрологии и рекомендованные значения.», УФН 175(2005) 3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Метрология. Основные термины и определения.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ОКСТУ 0008.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МКС 01.040.17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1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Постановление правительства РФ от 31 октября 2009 года №879  «</a:t>
            </a:r>
            <a:r>
              <a:rPr b="1" lang="ru-RU" sz="2400" spc="-1" strike="noStrike">
                <a:solidFill>
                  <a:srgbClr val="465562"/>
                </a:solidFill>
                <a:latin typeface="Euphemia"/>
                <a:ea typeface="DejaVu Sans"/>
              </a:rPr>
              <a:t>ОБ УТВЕРЖДЕНИИ ПОЛОЖЕНИЯ О ЕДИНИЦАХ ВЕЛИЧИН, ДОПУСКАЕМЫХ К ПРИМЕНЕНИЮ В РОССИЙСКОЙ ФЕДЕРАЦИИ»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The watt or Kibble balance: a technique for implementing the new SI definition of the unit of mass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;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Metrologia 53 (2016) A46–A74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</a:t>
            </a:r>
            <a:r>
              <a:rPr b="0" i="1" lang="en-US" sz="2800" spc="-1" strike="noStrike" u="sng">
                <a:solidFill>
                  <a:srgbClr val="8fc48c"/>
                </a:solidFill>
                <a:uFillTx/>
                <a:latin typeface="Euphemia"/>
                <a:ea typeface="DejaVu Sans"/>
                <a:hlinkClick r:id="rId1"/>
              </a:rPr>
              <a:t>https://iopscience.iop.org/article/10.1088/0026-1394/53/5/A46/pdf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/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Резолюция 24-й Генеральной Конференции Мер и Весов. </a:t>
            </a:r>
            <a:r>
              <a:rPr b="0" i="1" lang="en-US" sz="2800" spc="-1" strike="noStrike" u="sng">
                <a:solidFill>
                  <a:srgbClr val="8fc48c"/>
                </a:solidFill>
                <a:uFillTx/>
                <a:latin typeface="Euphemia"/>
                <a:ea typeface="DejaVu Sans"/>
                <a:hlinkClick r:id="rId2"/>
              </a:rPr>
              <a:t>https://www.bipm.org/utils/en/pdf/24_CGPM_Resolution_1.pdf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Рекомендуемая литература.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TextShape 2"/>
          <p:cNvSpPr/>
          <p:nvPr/>
        </p:nvSpPr>
        <p:spPr>
          <a:xfrm>
            <a:off x="1593360" y="1600200"/>
            <a:ext cx="9780840" cy="457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514440" indent="-51408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AutoNum type="arabicPeriod" startAt="6"/>
            </a:pP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Резолюция </a:t>
            </a:r>
            <a:r>
              <a:rPr b="0" i="1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XXVI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Генеральной конференции мер и весов. </a:t>
            </a:r>
            <a:r>
              <a:rPr b="0" i="1" lang="en-US" sz="2800" spc="-1" strike="noStrike" u="sng">
                <a:solidFill>
                  <a:srgbClr val="8fc48c"/>
                </a:solidFill>
                <a:uFillTx/>
                <a:latin typeface="Euphemia"/>
                <a:ea typeface="DejaVu Sans"/>
                <a:hlinkClick r:id="rId1"/>
              </a:rPr>
              <a:t>https://www.bipm.org/utils/en/pdf/CGPM/Convocation-2018.pdf#page=31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TextShape 1"/>
          <p:cNvSpPr/>
          <p:nvPr/>
        </p:nvSpPr>
        <p:spPr>
          <a:xfrm>
            <a:off x="1593360" y="177840"/>
            <a:ext cx="978084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История развития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TextShape 2"/>
          <p:cNvSpPr/>
          <p:nvPr/>
        </p:nvSpPr>
        <p:spPr>
          <a:xfrm>
            <a:off x="1593360" y="1000080"/>
            <a:ext cx="9780840" cy="51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СИ является развитием 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метрической системы мер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, которая была создана французскими учёными и впервые широко внедрена после Великой французской революции. 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1799 году во Франции были изготовлены два эталона — для единицы длины (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метр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) и для единицы массы (</a:t>
            </a:r>
            <a:r>
              <a:rPr b="0" i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килограмм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).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1832 году немецкий математик Карл Гаусс создал новую систему. В качестве основных физических величин он принял длину, массу и время, а в качестве основных единиц — миллиметр, миллиграмм и секунду.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1874 году британскими физиками Джеймсом Максвеллом и Уильямом Томпсоном была представлена система СГС, основанная на трёх единицах — сантиметр, грамм и секунда (СГС).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TextShape 1"/>
          <p:cNvSpPr/>
          <p:nvPr/>
        </p:nvSpPr>
        <p:spPr>
          <a:xfrm>
            <a:off x="1593360" y="177840"/>
            <a:ext cx="978084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История развития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TextShape 2"/>
          <p:cNvSpPr/>
          <p:nvPr/>
        </p:nvSpPr>
        <p:spPr>
          <a:xfrm>
            <a:off x="1593360" y="1000080"/>
            <a:ext cx="9780840" cy="51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 lnSpcReduction="20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1875 году представителями семнадцати государств</a:t>
            </a:r>
            <a:r>
              <a:rPr b="0" lang="en-US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 (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том числе России и США) была подписана Метрическая конвенция, в соответствии с которой были созданы 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Международный комитет мер и весов и Международное бюро мер и весов.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Англия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подписала конвенцию в 1884 году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1889 году </a:t>
            </a:r>
            <a:r>
              <a:rPr b="1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Генеральная Конференция Мер и Весов </a:t>
            </a: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(ГКМВ) приняла систему единиц МКС, сходную с СГС, но основанную на метре, килограмме и секунде, так как эти единицы были признаны более удобными для практического использования.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1948 ГКМВ поручила Международному комитету мер и весов выработать рекомендации по созданию единой практической системы единиц измерения, пригодной для принятия всеми государствами участниками Метрической конвенции.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extShape 1"/>
          <p:cNvSpPr/>
          <p:nvPr/>
        </p:nvSpPr>
        <p:spPr>
          <a:xfrm>
            <a:off x="1593360" y="177840"/>
            <a:ext cx="978084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История развития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8" name="Content Placeholder 3" descr="Metrication_by_year_map.png"/>
          <p:cNvPicPr/>
          <p:nvPr/>
        </p:nvPicPr>
        <p:blipFill>
          <a:blip r:embed="rId1"/>
          <a:stretch/>
        </p:blipFill>
        <p:spPr>
          <a:xfrm>
            <a:off x="2055960" y="1143000"/>
            <a:ext cx="8898840" cy="4570200"/>
          </a:xfrm>
          <a:prstGeom prst="rect">
            <a:avLst/>
          </a:prstGeom>
          <a:ln w="0">
            <a:noFill/>
          </a:ln>
        </p:spPr>
      </p:pic>
      <p:sp>
        <p:nvSpPr>
          <p:cNvPr id="759" name="CustomShape 2"/>
          <p:cNvSpPr/>
          <p:nvPr/>
        </p:nvSpPr>
        <p:spPr>
          <a:xfrm>
            <a:off x="2256120" y="6019920"/>
            <a:ext cx="8811000" cy="4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Переход стран на метрическую систему по годам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TextShape 1"/>
          <p:cNvSpPr/>
          <p:nvPr/>
        </p:nvSpPr>
        <p:spPr>
          <a:xfrm>
            <a:off x="1593360" y="177840"/>
            <a:ext cx="978084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История развития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1" name="TextShape 2"/>
          <p:cNvSpPr/>
          <p:nvPr/>
        </p:nvSpPr>
        <p:spPr>
          <a:xfrm>
            <a:off x="1593360" y="1000080"/>
            <a:ext cx="9780840" cy="51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666" lnSpcReduction="10000"/>
          </a:bodyPr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развитие данного решения ГКМВ в 1954 году приняла в качестве основных единиц вновь разрабатываемой системы следующие шесть единиц: метр, килограмм, секунда, ампер, градус Кельвина, кандела.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1960 году XI ГКМВ приняла стандарт, который впервые получил название «Международная система единиц», и установила международное сокращённое наименование этой системы «SI». Основными единицами в ней стали метр, килограмм, секунда, ампер, градус Кельвина и кандела.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600">
              <a:lnSpc>
                <a:spcPct val="90000"/>
              </a:lnSpc>
              <a:spcBef>
                <a:spcPts val="1400"/>
              </a:spcBef>
              <a:buClr>
                <a:srgbClr val="465562"/>
              </a:buClr>
              <a:buFont typeface="Euphemia"/>
              <a:buChar char="›"/>
            </a:pPr>
            <a:r>
              <a:rPr b="0" lang="ru-RU" sz="2800" spc="-1" strike="noStrike">
                <a:solidFill>
                  <a:srgbClr val="465562"/>
                </a:solidFill>
                <a:latin typeface="Euphemia"/>
                <a:ea typeface="DejaVu Sans"/>
              </a:rPr>
              <a:t>В 1971 году XIV ГКМВ внесла изменения в СИ, добавив, в частности, в число основных единиц единицу количества вещества (моль).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TextShape 1"/>
          <p:cNvSpPr/>
          <p:nvPr/>
        </p:nvSpPr>
        <p:spPr>
          <a:xfrm>
            <a:off x="1593360" y="177840"/>
            <a:ext cx="9780840" cy="12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rgbClr val="344049"/>
                </a:solidFill>
                <a:latin typeface="Euphemia"/>
                <a:ea typeface="DejaVu Sans"/>
              </a:rPr>
              <a:t>Международная система единиц - СИ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63" name="Table 2"/>
          <p:cNvGraphicFramePr/>
          <p:nvPr/>
        </p:nvGraphicFramePr>
        <p:xfrm>
          <a:off x="1593720" y="1571760"/>
          <a:ext cx="9781560" cy="3222720"/>
        </p:xfrm>
        <a:graphic>
          <a:graphicData uri="http://schemas.openxmlformats.org/drawingml/2006/table">
            <a:tbl>
              <a:tblPr/>
              <a:tblGrid>
                <a:gridCol w="4786200"/>
                <a:gridCol w="2500200"/>
                <a:gridCol w="2495520"/>
              </a:tblGrid>
              <a:tr h="392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Физическая величина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Единица СИ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Euphemia"/>
                          <a:ea typeface="DejaVu Sans"/>
                        </a:rPr>
                        <a:t>Обозначение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Время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секунда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920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с</a:t>
                      </a: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 (s)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5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Длина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метр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920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 (</a:t>
                      </a: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m)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Масса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килограмм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920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кг</a:t>
                      </a: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 (kg)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Электрический ток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ампер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920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А</a:t>
                      </a: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 (A)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Термодинамическая температура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кельвин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920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</a:t>
                      </a: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 (K)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Количество вещества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моль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920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моль</a:t>
                      </a: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  (mol)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ff1f2"/>
                    </a:solidFill>
                  </a:tcPr>
                </a:tc>
              </a:tr>
              <a:tr h="39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Сила света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кандела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920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кд</a:t>
                      </a:r>
                      <a:r>
                        <a:rPr b="0" lang="en-US" sz="1800" spc="-1" strike="noStrike">
                          <a:solidFill>
                            <a:srgbClr val="465562"/>
                          </a:solidFill>
                          <a:latin typeface="Euphemia"/>
                          <a:ea typeface="DejaVu Sans"/>
                        </a:rPr>
                        <a:t> (cd)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числом «пи» (широкоэкранный формат)</Template>
  <TotalTime>11166</TotalTime>
  <Application>LibreOffice/24.2.7.2$Linux_X86_64 LibreOffice_project/420$Build-2</Application>
  <AppVersion>15.0000</AppVersion>
  <Words>3972</Words>
  <Paragraphs>497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2017-02-06T16:32:23Z</dcterms:created>
  <dc:creator/>
  <dc:description/>
  <dc:language>ru-RU</dc:language>
  <cp:lastModifiedBy/>
  <dcterms:modified xsi:type="dcterms:W3CDTF">2025-02-28T18:02:33Z</dcterms:modified>
  <cp:revision>33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49</vt:i4>
  </property>
  <property fmtid="{D5CDD505-2E9C-101B-9397-08002B2CF9AE}" pid="11" name="_TemplateID">
    <vt:lpwstr>TC027879479991</vt:lpwstr>
  </property>
</Properties>
</file>