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312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313" r:id="rId50"/>
    <p:sldId id="280" r:id="rId51"/>
    <p:sldId id="281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289" r:id="rId60"/>
    <p:sldId id="290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298" r:id="rId69"/>
    <p:sldId id="299" r:id="rId70"/>
    <p:sldId id="300" r:id="rId71"/>
    <p:sldId id="301" r:id="rId72"/>
    <p:sldId id="302" r:id="rId73"/>
    <p:sldId id="303" r:id="rId74"/>
    <p:sldId id="304" r:id="rId75"/>
    <p:sldId id="305" r:id="rId76"/>
    <p:sldId id="306" r:id="rId77"/>
    <p:sldId id="307" r:id="rId78"/>
    <p:sldId id="308" r:id="rId79"/>
    <p:sldId id="309" r:id="rId80"/>
    <p:sldId id="310" r:id="rId81"/>
    <p:sldId id="311" r:id="rId82"/>
  </p:sldIdLst>
  <p:sldSz cx="12188825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6" y="-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84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slide" Target="slides/slide56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slide" Target="slides/slide57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5.xml"/><Relationship Id="rId34" Type="http://schemas.openxmlformats.org/officeDocument/2006/relationships/slide" Target="slides/slide10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76" Type="http://schemas.openxmlformats.org/officeDocument/2006/relationships/slide" Target="slides/slide5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5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66" Type="http://schemas.openxmlformats.org/officeDocument/2006/relationships/slide" Target="slides/slide42.xml"/><Relationship Id="rId61" Type="http://schemas.openxmlformats.org/officeDocument/2006/relationships/slide" Target="slides/slide37.xml"/><Relationship Id="rId82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D297EF3-39D8-41B7-B4AC-BC70B4E3C21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E5D4A244-3711-4B12-96C3-7D60D42EC4E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53D4EAB5-4EF3-4751-8EB3-7DBFF070581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63F98788-9BD4-42AB-9124-F9AD474ED23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C9275B02-B73B-4BAC-A2EF-09D3D439C8F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E105CB84-2FDC-40D7-9668-B4AF9E801DA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1953C769-A2A4-4312-A9C0-1E10FB1BC8F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82473669-8762-4ED9-81CF-58197E4D588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6C1CFB5C-544E-48AF-8115-70CE05FB9D6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866A484F-7399-4783-B9C9-516E576DEE6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13B8FFDA-9CFE-4628-957F-87342E0B6A9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3CDD7D5-7646-4386-8EE1-0A296AD7284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DF7AEB6F-81A5-463E-89E8-B5DDD6ABB8F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31CE4248-E513-4889-AF6E-31CC5112D39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5"/>
          </p:nvPr>
        </p:nvSpPr>
        <p:spPr/>
        <p:txBody>
          <a:bodyPr/>
          <a:lstStyle/>
          <a:p>
            <a:fld id="{76B42300-B9F8-4ABD-B0EB-E29508D8AF8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8"/>
          </p:nvPr>
        </p:nvSpPr>
        <p:spPr/>
        <p:txBody>
          <a:bodyPr/>
          <a:lstStyle/>
          <a:p>
            <a:fld id="{2D2072F4-7841-4DDB-9C9B-3D1FA2978F4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lstStyle/>
          <a:p>
            <a:fld id="{6C68407D-E1DF-4280-8F26-1268906C62F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9CD9F15-883C-4999-8486-1B22118E9DA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5D21F9B-3B1E-449D-819D-87D3073A8B4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636A750-E8BD-48BD-AF4C-17A222E7919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383FB4F-94C8-4E56-81EA-874F280AE03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6C54E6D9-24DE-47CB-A719-AFBEB1A3994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914CCEBF-BF75-409C-8484-46B633CA1E8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5A09F3DD-286A-4CD9-9FEE-DE5A51A8A0B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2" name="PlaceHolder 5"/>
          <p:cNvSpPr>
            <a:spLocks noGrp="1"/>
          </p:cNvSpPr>
          <p:nvPr>
            <p:ph type="ftr" idx="1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2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15B16F2-7B75-4A9C-A327-346C9B4603B5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dt" idx="3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1"/>
          <p:cNvSpPr>
            <a:spLocks noGrp="1"/>
          </p:cNvSpPr>
          <p:nvPr>
            <p:ph type="ftr" idx="28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ldNum" idx="29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C194A26-604F-424A-B957-99855B212A21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dt" idx="30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78" name="PlaceHolder 5"/>
          <p:cNvSpPr>
            <a:spLocks noGrp="1"/>
          </p:cNvSpPr>
          <p:nvPr>
            <p:ph type="ftr" idx="31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 type="sldNum" idx="32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4A62C8E-795D-4364-9FF2-1486F797A580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0" name="PlaceHolder 7"/>
          <p:cNvSpPr>
            <a:spLocks noGrp="1"/>
          </p:cNvSpPr>
          <p:nvPr>
            <p:ph type="dt" idx="33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07" name="PlaceHolder 5"/>
          <p:cNvSpPr>
            <a:spLocks noGrp="1"/>
          </p:cNvSpPr>
          <p:nvPr>
            <p:ph type="ftr" idx="34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" name="PlaceHolder 6"/>
          <p:cNvSpPr>
            <a:spLocks noGrp="1"/>
          </p:cNvSpPr>
          <p:nvPr>
            <p:ph type="sldNum" idx="35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BF84B74-D155-4938-B76E-6A4D4B1238C1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9" name="PlaceHolder 7"/>
          <p:cNvSpPr>
            <a:spLocks noGrp="1"/>
          </p:cNvSpPr>
          <p:nvPr>
            <p:ph type="dt" idx="36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26" name="PlaceHolder 5"/>
          <p:cNvSpPr>
            <a:spLocks noGrp="1"/>
          </p:cNvSpPr>
          <p:nvPr>
            <p:ph type="ftr" idx="37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7" name="PlaceHolder 6"/>
          <p:cNvSpPr>
            <a:spLocks noGrp="1"/>
          </p:cNvSpPr>
          <p:nvPr>
            <p:ph type="sldNum" idx="38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20EE2CA-604F-4634-B549-87EBDD41AA96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PlaceHolder 7"/>
          <p:cNvSpPr>
            <a:spLocks noGrp="1"/>
          </p:cNvSpPr>
          <p:nvPr>
            <p:ph type="dt" idx="39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44" name="PlaceHolder 4"/>
          <p:cNvSpPr>
            <a:spLocks noGrp="1"/>
          </p:cNvSpPr>
          <p:nvPr>
            <p:ph type="ftr" idx="40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5" name="PlaceHolder 5"/>
          <p:cNvSpPr>
            <a:spLocks noGrp="1"/>
          </p:cNvSpPr>
          <p:nvPr>
            <p:ph type="sldNum" idx="41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10B4C59-7CE6-4800-82D6-82D618BE7378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6" name="PlaceHolder 6"/>
          <p:cNvSpPr>
            <a:spLocks noGrp="1"/>
          </p:cNvSpPr>
          <p:nvPr>
            <p:ph type="dt" idx="42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62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63" name="PlaceHolder 6"/>
          <p:cNvSpPr>
            <a:spLocks noGrp="1"/>
          </p:cNvSpPr>
          <p:nvPr>
            <p:ph type="ftr" idx="43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4" name="PlaceHolder 7"/>
          <p:cNvSpPr>
            <a:spLocks noGrp="1"/>
          </p:cNvSpPr>
          <p:nvPr>
            <p:ph type="sldNum" idx="44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789FD93-D708-40AC-B3C4-174466AD85ED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5" name="PlaceHolder 8"/>
          <p:cNvSpPr>
            <a:spLocks noGrp="1"/>
          </p:cNvSpPr>
          <p:nvPr>
            <p:ph type="dt" idx="45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83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84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85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86" name="PlaceHolder 8"/>
          <p:cNvSpPr>
            <a:spLocks noGrp="1"/>
          </p:cNvSpPr>
          <p:nvPr>
            <p:ph type="ftr" idx="46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7" name="PlaceHolder 9"/>
          <p:cNvSpPr>
            <a:spLocks noGrp="1"/>
          </p:cNvSpPr>
          <p:nvPr>
            <p:ph type="sldNum" idx="47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1E5EDF6-7508-4907-B4C7-43FACBE48729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8" name="PlaceHolder 10"/>
          <p:cNvSpPr>
            <a:spLocks noGrp="1"/>
          </p:cNvSpPr>
          <p:nvPr>
            <p:ph type="dt" idx="48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2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1"/>
          <p:cNvSpPr>
            <a:spLocks noGrp="1"/>
          </p:cNvSpPr>
          <p:nvPr>
            <p:ph type="ftr" idx="49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sldNum" idx="50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46DA468-EAF6-4951-961B-F21DFB065EB0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dt" idx="51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00" name="PlaceHolder 4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11" name="PlaceHolder 2"/>
          <p:cNvSpPr>
            <a:spLocks noGrp="1"/>
          </p:cNvSpPr>
          <p:nvPr>
            <p:ph type="ftr" idx="52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sldNum" idx="53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0217E55-0B29-48B4-B9B3-232DA7196491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 type="dt" idx="54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26" name="PlaceHolder 3"/>
          <p:cNvSpPr>
            <a:spLocks noGrp="1"/>
          </p:cNvSpPr>
          <p:nvPr>
            <p:ph type="ftr" idx="55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 type="sldNum" idx="56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AFB301D-5C11-4F8C-8EA4-38A67F78A712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8" name="PlaceHolder 5"/>
          <p:cNvSpPr>
            <a:spLocks noGrp="1"/>
          </p:cNvSpPr>
          <p:nvPr>
            <p:ph type="dt" idx="57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ftr" idx="4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5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9C575B3-EDD0-4B8C-A1E4-4277DE4CC98B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dt" idx="6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42" name="PlaceHolder 4"/>
          <p:cNvSpPr>
            <a:spLocks noGrp="1"/>
          </p:cNvSpPr>
          <p:nvPr>
            <p:ph type="ftr" idx="58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3" name="PlaceHolder 5"/>
          <p:cNvSpPr>
            <a:spLocks noGrp="1"/>
          </p:cNvSpPr>
          <p:nvPr>
            <p:ph type="sldNum" idx="59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B92F832-1766-4A89-8283-A6FF576B4691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4" name="PlaceHolder 6"/>
          <p:cNvSpPr>
            <a:spLocks noGrp="1"/>
          </p:cNvSpPr>
          <p:nvPr>
            <p:ph type="dt" idx="60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57" name="PlaceHolder 2"/>
          <p:cNvSpPr>
            <a:spLocks noGrp="1"/>
          </p:cNvSpPr>
          <p:nvPr>
            <p:ph type="ftr" idx="61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sldNum" idx="62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7662F30-0903-4F54-9565-D4B6338A6239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 type="dt" idx="63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2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PlaceHolder 1"/>
          <p:cNvSpPr>
            <a:spLocks noGrp="1"/>
          </p:cNvSpPr>
          <p:nvPr>
            <p:ph type="ftr" idx="64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sldNum" idx="65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3C5801E-EBFF-43BE-A655-8E02C9091F95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dt" idx="66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83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84" name="PlaceHolder 5"/>
          <p:cNvSpPr>
            <a:spLocks noGrp="1"/>
          </p:cNvSpPr>
          <p:nvPr>
            <p:ph type="ftr" idx="67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5" name="PlaceHolder 6"/>
          <p:cNvSpPr>
            <a:spLocks noGrp="1"/>
          </p:cNvSpPr>
          <p:nvPr>
            <p:ph type="sldNum" idx="68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24878EE-73A3-4EB8-AF19-8B770E70008A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6" name="PlaceHolder 7"/>
          <p:cNvSpPr>
            <a:spLocks noGrp="1"/>
          </p:cNvSpPr>
          <p:nvPr>
            <p:ph type="dt" idx="69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Прямоугольник 6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2" name="Прямоугольник 7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Прямоугольник 8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4" name="Прямоугольник 12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5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i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02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03" name="PlaceHolder 5"/>
          <p:cNvSpPr>
            <a:spLocks noGrp="1"/>
          </p:cNvSpPr>
          <p:nvPr>
            <p:ph type="ftr" idx="70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4" name="PlaceHolder 6"/>
          <p:cNvSpPr>
            <a:spLocks noGrp="1"/>
          </p:cNvSpPr>
          <p:nvPr>
            <p:ph type="sldNum" idx="71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879AA9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3D59680-4C75-4D4E-A9AB-5E223E50969C}" type="slidenum">
              <a:rPr lang="ru-RU" sz="1200" b="0" strike="noStrike" cap="all" spc="-1">
                <a:solidFill>
                  <a:srgbClr val="879AA9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5" name="PlaceHolder 7"/>
          <p:cNvSpPr>
            <a:spLocks noGrp="1"/>
          </p:cNvSpPr>
          <p:nvPr>
            <p:ph type="dt" idx="72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79" name="PlaceHolder 6"/>
          <p:cNvSpPr>
            <a:spLocks noGrp="1"/>
          </p:cNvSpPr>
          <p:nvPr>
            <p:ph type="ftr" idx="7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sldNum" idx="8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AD9429E-265E-4607-AABF-B6436F480DA5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8"/>
          <p:cNvSpPr>
            <a:spLocks noGrp="1"/>
          </p:cNvSpPr>
          <p:nvPr>
            <p:ph type="dt" idx="9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10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11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12" name="PlaceHolder 8"/>
          <p:cNvSpPr>
            <a:spLocks noGrp="1"/>
          </p:cNvSpPr>
          <p:nvPr>
            <p:ph type="ftr" idx="10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9"/>
          <p:cNvSpPr>
            <a:spLocks noGrp="1"/>
          </p:cNvSpPr>
          <p:nvPr>
            <p:ph type="sldNum" idx="11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FD357ED-1D9F-42A0-AD09-9F63B4CD5DE5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10"/>
          <p:cNvSpPr>
            <a:spLocks noGrp="1"/>
          </p:cNvSpPr>
          <p:nvPr>
            <p:ph type="dt" idx="12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1"/>
          <p:cNvSpPr>
            <a:spLocks noGrp="1"/>
          </p:cNvSpPr>
          <p:nvPr>
            <p:ph type="ftr" idx="13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ldNum" idx="14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FAA2BC1-8665-45C2-A647-0363CF7D59C5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dt" idx="15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5" name="PlaceHolder 2"/>
          <p:cNvSpPr>
            <a:spLocks noGrp="1"/>
          </p:cNvSpPr>
          <p:nvPr>
            <p:ph type="ftr" idx="16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 idx="17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519CF63-C5E8-46F6-B450-0F49CCF37031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dt" idx="18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80" name="PlaceHolder 3"/>
          <p:cNvSpPr>
            <a:spLocks noGrp="1"/>
          </p:cNvSpPr>
          <p:nvPr>
            <p:ph type="ftr" idx="19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sldNum" idx="20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1273A84-9C32-4201-828F-12D5FD70CE2D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dt" idx="21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06" name="PlaceHolder 4"/>
          <p:cNvSpPr>
            <a:spLocks noGrp="1"/>
          </p:cNvSpPr>
          <p:nvPr>
            <p:ph type="ftr" idx="22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sldNum" idx="23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D139FF3-E430-48A2-BFED-5197C095BAAD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 type="dt" idx="24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Прямоугольник 6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Прямоугольник 7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Прямоугольник 8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Прямоугольник 12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Прямая соединительная линия 13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Прямая соединительная линия 14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i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Прямая соединительная линия 15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Прямоугольник 7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Прямоугольник 8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Прямоугольник 9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Прямоугольник 10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Прямоугольник 11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Прямая соединительная линия 12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Прямоугольник 13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Прямая соединительная линия 14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Прямая соединительная линия 15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i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cxn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31" name="PlaceHolder 2"/>
          <p:cNvSpPr>
            <a:spLocks noGrp="1"/>
          </p:cNvSpPr>
          <p:nvPr>
            <p:ph type="ftr" idx="25"/>
          </p:nvPr>
        </p:nvSpPr>
        <p:spPr>
          <a:xfrm>
            <a:off x="6595920" y="6356520"/>
            <a:ext cx="39729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sldNum" idx="26"/>
          </p:nvPr>
        </p:nvSpPr>
        <p:spPr>
          <a:xfrm>
            <a:off x="10766880" y="6356520"/>
            <a:ext cx="608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cap="all" spc="-1">
                <a:solidFill>
                  <a:srgbClr val="FFFFF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96E3319-CA19-40C4-8D4F-79A8ACB72AD4}" type="slidenum">
              <a:rPr lang="ru-RU" sz="1200" b="0" strike="noStrike" cap="all" spc="-1">
                <a:solidFill>
                  <a:srgbClr val="FFFFFF"/>
                </a:solidFill>
                <a:latin typeface="Euphem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dt" idx="27"/>
          </p:nvPr>
        </p:nvSpPr>
        <p:spPr>
          <a:xfrm>
            <a:off x="5180400" y="6356520"/>
            <a:ext cx="12178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0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su.ru/structura/up/fiu/kafedra-nt/educational_materials/FOI_lectures.pdf" TargetMode="External"/><Relationship Id="rId2" Type="http://schemas.openxmlformats.org/officeDocument/2006/relationships/hyperlink" Target="http://elementy.ru/novosti_nauki/432156/Nastoyashchaya_temperatura_ne_mozhet_byt_otritsatelnoy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gostinfo.ru/" TargetMode="External"/><Relationship Id="rId4" Type="http://schemas.openxmlformats.org/officeDocument/2006/relationships/hyperlink" Target="https://temperatures.r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2428560" y="1600200"/>
            <a:ext cx="8327880" cy="267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344049"/>
                </a:solidFill>
                <a:latin typeface="Euphemia"/>
              </a:rPr>
              <a:t>Методы измерения физических величин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subTitle"/>
          </p:nvPr>
        </p:nvSpPr>
        <p:spPr>
          <a:xfrm>
            <a:off x="2710080" y="3998880"/>
            <a:ext cx="7515360" cy="111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1">
            <a:norm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465562"/>
                </a:solidFill>
                <a:latin typeface="Euphemia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465562"/>
                </a:solidFill>
                <a:latin typeface="Euphemia"/>
              </a:rPr>
              <a:t>Измерение температуры.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TextBox 3"/>
          <p:cNvSpPr/>
          <p:nvPr/>
        </p:nvSpPr>
        <p:spPr>
          <a:xfrm>
            <a:off x="3456000" y="5949360"/>
            <a:ext cx="67708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к.ф.-м.н. Соколов Андрей Валерьевич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TextBox 5"/>
          <p:cNvSpPr/>
          <p:nvPr/>
        </p:nvSpPr>
        <p:spPr>
          <a:xfrm>
            <a:off x="9830160" y="332640"/>
            <a:ext cx="1860480" cy="47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Лекция 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4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1010268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Молекулярно-кинетическое определение температуры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32" name="Picture 14"/>
          <p:cNvGraphicFramePr/>
          <p:nvPr/>
        </p:nvGraphicFramePr>
        <p:xfrm>
          <a:off x="1950840" y="3963960"/>
          <a:ext cx="2918160" cy="92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r:id="rId3" imgW="0" imgH="0" progId="Equation.3">
                  <p:embed/>
                </p:oleObj>
              </mc:Choice>
              <mc:Fallback>
                <p:oleObj r:id="rId3" imgW="0" imgH="0" progId="Equation.3">
                  <p:embed/>
                  <p:pic>
                    <p:nvPicPr>
                      <p:cNvPr id="533" name="Picture 1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950840" y="3963960"/>
                        <a:ext cx="2918160" cy="927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8611" lnSpcReduction="10000"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В молекулярно-кинетической теории температура определяется как величина, характеризующая приходящуюся на одну степень свободы среднюю кинетическую энергию частиц макроскопической системы, находящейся в состоянии термодинамического равновесия.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В случае идеального газа в равновесных условиях:   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                                          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                       </a:t>
            </a:r>
            <a:r>
              <a:rPr lang="en-US" sz="2800" b="0" strike="noStrike" spc="-1" dirty="0">
                <a:solidFill>
                  <a:srgbClr val="465562"/>
                </a:solidFill>
                <a:latin typeface="Euphemia"/>
              </a:rPr>
              <a:t>                               =&gt;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                                                      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т.е. температура пропорциональна средней кинетической энергии частиц.               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35" name="Picture 15"/>
          <p:cNvGraphicFramePr/>
          <p:nvPr/>
        </p:nvGraphicFramePr>
        <p:xfrm>
          <a:off x="6780240" y="4035240"/>
          <a:ext cx="2000880" cy="7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5" imgW="0" imgH="0" progId="Equation.3">
                  <p:embed/>
                </p:oleObj>
              </mc:Choice>
              <mc:Fallback>
                <p:oleObj r:id="rId5" imgW="0" imgH="0" progId="Equation.3">
                  <p:embed/>
                  <p:pic>
                    <p:nvPicPr>
                      <p:cNvPr id="536" name="Picture 15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6780240" y="4035240"/>
                        <a:ext cx="2000880" cy="78480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1593360" y="36072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Молекулярно-кинетическое определение температуры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1593360" y="180972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На большом адронном коллайдере при столкновении ядер свинца с кинетической энергией 5 ТэВ эквивалентная температура составляет около 100 триллионов градусов.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В статистической физике температура определяется как производная от энергии системы по её энтропии: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                              при этом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el-GR" sz="2800" b="0" strike="noStrike" spc="-1" dirty="0">
                <a:solidFill>
                  <a:srgbClr val="465562"/>
                </a:solidFill>
                <a:latin typeface="Times New Roman"/>
              </a:rPr>
              <a:t>Ω</a:t>
            </a:r>
            <a:r>
              <a:rPr lang="ru-RU" sz="2800" b="0" strike="noStrike" spc="-1" dirty="0">
                <a:solidFill>
                  <a:srgbClr val="465562"/>
                </a:solidFill>
                <a:latin typeface="Times New Roman"/>
              </a:rPr>
              <a:t> – число микроскопических конфигураций системы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Статистическое определение температуры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41" name="Picture 25"/>
          <p:cNvGraphicFramePr/>
          <p:nvPr/>
        </p:nvGraphicFramePr>
        <p:xfrm>
          <a:off x="2017440" y="2779560"/>
          <a:ext cx="1175400" cy="93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r:id="rId3" imgW="0" imgH="0" progId="Equation.3">
                  <p:embed/>
                </p:oleObj>
              </mc:Choice>
              <mc:Fallback>
                <p:oleObj r:id="rId3" imgW="0" imgH="0" progId="Equation.3">
                  <p:embed/>
                  <p:pic>
                    <p:nvPicPr>
                      <p:cNvPr id="542" name="Picture 25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2017440" y="2779560"/>
                        <a:ext cx="1175400" cy="93384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" name="Picture 28"/>
          <p:cNvGraphicFramePr/>
          <p:nvPr/>
        </p:nvGraphicFramePr>
        <p:xfrm>
          <a:off x="6899400" y="2927160"/>
          <a:ext cx="1980000" cy="6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r:id="rId5" imgW="0" imgH="0" progId="Equation.3">
                  <p:embed/>
                </p:oleObj>
              </mc:Choice>
              <mc:Fallback>
                <p:oleObj r:id="rId5" imgW="0" imgH="0" progId="Equation.3">
                  <p:embed/>
                  <p:pic>
                    <p:nvPicPr>
                      <p:cNvPr id="544" name="Picture 28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6899400" y="2927160"/>
                        <a:ext cx="1980000" cy="60840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Отрицательная температура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1" strike="noStrike" spc="-1" dirty="0">
                <a:solidFill>
                  <a:srgbClr val="465562"/>
                </a:solidFill>
                <a:latin typeface="Euphemia"/>
              </a:rPr>
              <a:t>Отрицательная абсолютная температура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 — температура, характеризующая равновесные состояния термодинамической системы, в которых вероятность обнаружить систему в микросостоянии с более высокой энергией выше, чем в микросостоянии с более низкой. Как пример такой системы можно привести рабочее тело лазера, где существует инверсная заселённость уровней. </a:t>
            </a:r>
            <a:r>
              <a:rPr lang="en-US" sz="2800" b="0" strike="noStrike" spc="-1" dirty="0">
                <a:solidFill>
                  <a:srgbClr val="465562"/>
                </a:solidFill>
                <a:latin typeface="Euphemia"/>
              </a:rPr>
              <a:t>[</a:t>
            </a:r>
            <a:r>
              <a:rPr lang="en-US" sz="2800" b="0" u="sng" strike="noStrike" spc="-1" dirty="0">
                <a:solidFill>
                  <a:srgbClr val="8FC48C"/>
                </a:solidFill>
                <a:uFillTx/>
                <a:latin typeface="Euphemia"/>
                <a:hlinkClick r:id="rId3" action="ppaction://hlinksldjump"/>
              </a:rPr>
              <a:t>1</a:t>
            </a:r>
            <a:r>
              <a:rPr lang="en-US" sz="2800" b="0" strike="noStrike" spc="-1" dirty="0">
                <a:solidFill>
                  <a:srgbClr val="465562"/>
                </a:solidFill>
                <a:latin typeface="Euphemia"/>
              </a:rPr>
              <a:t>]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7" name="Picture 3" descr="negative_temperarure_1_600.jpg"/>
          <p:cNvPicPr/>
          <p:nvPr/>
        </p:nvPicPr>
        <p:blipFill>
          <a:blip r:embed="rId4"/>
          <a:stretch/>
        </p:blipFill>
        <p:spPr>
          <a:xfrm>
            <a:off x="2879640" y="4738680"/>
            <a:ext cx="5713920" cy="2189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48" name="Picture 1"/>
          <p:cNvGraphicFramePr/>
          <p:nvPr/>
        </p:nvGraphicFramePr>
        <p:xfrm>
          <a:off x="6037200" y="3321000"/>
          <a:ext cx="113400" cy="21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r:id="rId5" imgW="0" imgH="0" progId="Equation.3">
                  <p:embed/>
                </p:oleObj>
              </mc:Choice>
              <mc:Fallback>
                <p:oleObj r:id="rId5" imgW="0" imgH="0" progId="Equation.3">
                  <p:embed/>
                  <p:pic>
                    <p:nvPicPr>
                      <p:cNvPr id="549" name="Picture 1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6037200" y="3321000"/>
                        <a:ext cx="113400" cy="2149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" name="TextBox 5"/>
          <p:cNvSpPr/>
          <p:nvPr/>
        </p:nvSpPr>
        <p:spPr>
          <a:xfrm>
            <a:off x="8610840" y="4952880"/>
            <a:ext cx="2218680" cy="47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N</a:t>
            </a:r>
            <a:r>
              <a:rPr lang="en-US" sz="2800" b="0" strike="noStrike" spc="-1">
                <a:solidFill>
                  <a:srgbClr val="465562"/>
                </a:solidFill>
                <a:latin typeface="Times New Roman"/>
                <a:ea typeface="DejaVu Sans"/>
              </a:rPr>
              <a:t>~exp(-E/kT)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Отрицательная температура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Auto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3" name="Picture 5" descr="negative_temperarure_2_600.jpg"/>
          <p:cNvPicPr/>
          <p:nvPr/>
        </p:nvPicPr>
        <p:blipFill>
          <a:blip r:embed="rId2"/>
          <a:stretch/>
        </p:blipFill>
        <p:spPr>
          <a:xfrm>
            <a:off x="3236760" y="1143000"/>
            <a:ext cx="5713920" cy="3551760"/>
          </a:xfrm>
          <a:prstGeom prst="rect">
            <a:avLst/>
          </a:prstGeom>
          <a:ln w="0">
            <a:noFill/>
          </a:ln>
        </p:spPr>
      </p:pic>
      <p:sp>
        <p:nvSpPr>
          <p:cNvPr id="554" name="TextBox 4"/>
          <p:cNvSpPr/>
          <p:nvPr/>
        </p:nvSpPr>
        <p:spPr>
          <a:xfrm>
            <a:off x="1522440" y="4695840"/>
            <a:ext cx="9071640" cy="171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Два определения энтропии — по Больцману и по Гиббсу — могут давать сильно разные результаты для соответствующих температур. Рассмотрим систему, у которой плотность энергетических уровней уменьшается с ростом энергии. Энтропия по Больцману (</a:t>
            </a:r>
            <a:r>
              <a:rPr lang="ru-RU" sz="1600" b="0" i="1" strike="noStrike" spc="-1">
                <a:solidFill>
                  <a:srgbClr val="465562"/>
                </a:solidFill>
                <a:latin typeface="Euphemia"/>
                <a:ea typeface="DejaVu Sans"/>
              </a:rPr>
              <a:t>S</a:t>
            </a:r>
            <a:r>
              <a:rPr lang="ru-RU" sz="1600" b="0" strike="noStrike" spc="-1" baseline="-25000">
                <a:solidFill>
                  <a:srgbClr val="465562"/>
                </a:solidFill>
                <a:latin typeface="Euphemia"/>
                <a:ea typeface="DejaVu Sans"/>
              </a:rPr>
              <a:t>B</a:t>
            </a:r>
            <a:r>
              <a:rPr lang="ru-RU" sz="1600" b="0" strike="noStrike" spc="-1">
                <a:solidFill>
                  <a:srgbClr val="465562"/>
                </a:solidFill>
                <a:latin typeface="Euphemia"/>
                <a:ea typeface="DejaVu Sans"/>
              </a:rPr>
              <a:t>) — это логарифм от количества уровней внутри небольшого интервала Δ</a:t>
            </a:r>
            <a:r>
              <a:rPr lang="ru-RU" sz="1600" b="0" i="1" strike="noStrike" spc="-1">
                <a:solidFill>
                  <a:srgbClr val="465562"/>
                </a:solidFill>
                <a:latin typeface="Euphemia"/>
                <a:ea typeface="DejaVu Sans"/>
              </a:rPr>
              <a:t>E</a:t>
            </a:r>
            <a:r>
              <a:rPr lang="ru-RU" sz="1600" b="0" strike="noStrike" spc="-1">
                <a:solidFill>
                  <a:srgbClr val="465562"/>
                </a:solidFill>
                <a:latin typeface="Euphemia"/>
                <a:ea typeface="DejaVu Sans"/>
              </a:rPr>
              <a:t>. Энтропия по Гиббсу (</a:t>
            </a:r>
            <a:r>
              <a:rPr lang="ru-RU" sz="1600" b="0" i="1" strike="noStrike" spc="-1">
                <a:solidFill>
                  <a:srgbClr val="465562"/>
                </a:solidFill>
                <a:latin typeface="Euphemia"/>
                <a:ea typeface="DejaVu Sans"/>
              </a:rPr>
              <a:t>S</a:t>
            </a:r>
            <a:r>
              <a:rPr lang="ru-RU" sz="1600" b="0" strike="noStrike" spc="-1" baseline="-25000">
                <a:solidFill>
                  <a:srgbClr val="465562"/>
                </a:solidFill>
                <a:latin typeface="Euphemia"/>
                <a:ea typeface="DejaVu Sans"/>
              </a:rPr>
              <a:t>G</a:t>
            </a:r>
            <a:r>
              <a:rPr lang="ru-RU" sz="1600" b="0" strike="noStrike" spc="-1">
                <a:solidFill>
                  <a:srgbClr val="465562"/>
                </a:solidFill>
                <a:latin typeface="Euphemia"/>
                <a:ea typeface="DejaVu Sans"/>
              </a:rPr>
              <a:t>) — это логарифм от полного числа уровней ниже данной энергии. Для изображенной системы </a:t>
            </a:r>
            <a:r>
              <a:rPr lang="ru-RU" sz="1600" b="0" i="1" strike="noStrike" spc="-1">
                <a:solidFill>
                  <a:srgbClr val="465562"/>
                </a:solidFill>
                <a:latin typeface="Euphemia"/>
                <a:ea typeface="DejaVu Sans"/>
              </a:rPr>
              <a:t>S</a:t>
            </a:r>
            <a:r>
              <a:rPr lang="ru-RU" sz="1600" b="0" strike="noStrike" spc="-1" baseline="-25000">
                <a:solidFill>
                  <a:srgbClr val="465562"/>
                </a:solidFill>
                <a:latin typeface="Euphemia"/>
                <a:ea typeface="DejaVu Sans"/>
              </a:rPr>
              <a:t>B</a:t>
            </a:r>
            <a:r>
              <a:rPr lang="ru-RU" sz="1600" b="0" strike="noStrike" spc="-1">
                <a:solidFill>
                  <a:srgbClr val="465562"/>
                </a:solidFill>
                <a:latin typeface="Euphemia"/>
                <a:ea typeface="DejaVu Sans"/>
              </a:rPr>
              <a:t> уменьшается с ростом энергии, а </a:t>
            </a:r>
            <a:r>
              <a:rPr lang="ru-RU" sz="1600" b="0" i="1" strike="noStrike" spc="-1">
                <a:solidFill>
                  <a:srgbClr val="465562"/>
                </a:solidFill>
                <a:latin typeface="Euphemia"/>
                <a:ea typeface="DejaVu Sans"/>
              </a:rPr>
              <a:t>S</a:t>
            </a:r>
            <a:r>
              <a:rPr lang="ru-RU" sz="1600" b="0" strike="noStrike" spc="-1" baseline="-25000">
                <a:solidFill>
                  <a:srgbClr val="465562"/>
                </a:solidFill>
                <a:latin typeface="Euphemia"/>
                <a:ea typeface="DejaVu Sans"/>
              </a:rPr>
              <a:t>G</a:t>
            </a:r>
            <a:r>
              <a:rPr lang="ru-RU" sz="1600" b="0" strike="noStrike" spc="-1">
                <a:solidFill>
                  <a:srgbClr val="465562"/>
                </a:solidFill>
                <a:latin typeface="Euphemia"/>
                <a:ea typeface="DejaVu Sans"/>
              </a:rPr>
              <a:t> — растет. Поэтому температура по Больцману получается отрицательной, а по Гиббсу — положительной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Отрицательная температура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7222"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Для всех реальных ситуаций эти две термодинамики настолько близки, что их различить просто нереально. Поэтому в большинстве учебников по статистической физике и термодинамике этого различия вообще не проводится, а в качестве опоры выбирается термодинамика по Больцману. Но если соответствующую температуру </a:t>
            </a:r>
            <a:r>
              <a:rPr lang="ru-RU" sz="2800" b="0" i="1" strike="noStrike" spc="-1">
                <a:solidFill>
                  <a:srgbClr val="465562"/>
                </a:solidFill>
                <a:latin typeface="Euphemia"/>
              </a:rPr>
              <a:t>T</a:t>
            </a:r>
            <a:r>
              <a:rPr lang="ru-RU" sz="2800" b="0" strike="noStrike" spc="-1" baseline="-25000">
                <a:solidFill>
                  <a:srgbClr val="465562"/>
                </a:solidFill>
                <a:latin typeface="Euphemia"/>
              </a:rPr>
              <a:t>B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 использовать в некоторых экзотических ситуациях, то она действительно может принимать отрицательное значение.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Зато определение температуры по Гиббсу, </a:t>
            </a:r>
            <a:r>
              <a:rPr lang="ru-RU" sz="2800" b="0" i="1" strike="noStrike" spc="-1">
                <a:solidFill>
                  <a:srgbClr val="465562"/>
                </a:solidFill>
                <a:latin typeface="Euphemia"/>
              </a:rPr>
              <a:t>T</a:t>
            </a:r>
            <a:r>
              <a:rPr lang="ru-RU" sz="2800" b="0" strike="noStrike" spc="-1" baseline="-25000">
                <a:solidFill>
                  <a:srgbClr val="465562"/>
                </a:solidFill>
                <a:latin typeface="Euphemia"/>
              </a:rPr>
              <a:t>G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, остается осмысленным всегда, даже в тех экзотических ситуациях, где применимость термодинамики спорна. При повышении средней энергии температура плавно растет, но никогда не становится бесконечной и не прыгает потом в отрицательные значения.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Отрицательная температура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В рамках строгой термодинамики требуется, чтобы термодинамическая температура была всегда положительна. Поэтому то определение, которое приводит к отрицательным значениям, — это </a:t>
            </a:r>
            <a:r>
              <a:rPr lang="ru-RU" sz="2800" b="1" strike="noStrike" spc="-1">
                <a:solidFill>
                  <a:srgbClr val="465562"/>
                </a:solidFill>
                <a:latin typeface="Euphemia"/>
              </a:rPr>
              <a:t>ненастоящая температура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. Ею можно пользоваться, никто этого не запрещает, но ее нельзя подставлять в настоящие термодинамические формулы или придавать ей излишне физическое значение.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930" y="1143001"/>
            <a:ext cx="8837086" cy="4777088"/>
          </a:xfrm>
          <a:prstGeom prst="rect">
            <a:avLst/>
          </a:prstGeom>
        </p:spPr>
      </p:pic>
      <p:sp>
        <p:nvSpPr>
          <p:cNvPr id="5" name="PlaceHolder 1"/>
          <p:cNvSpPr txBox="1">
            <a:spLocks/>
          </p:cNvSpPr>
          <p:nvPr/>
        </p:nvSpPr>
        <p:spPr>
          <a:xfrm>
            <a:off x="1593360" y="177840"/>
            <a:ext cx="9781560" cy="6984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pc="-1" dirty="0" smtClean="0">
                <a:solidFill>
                  <a:srgbClr val="344049"/>
                </a:solidFill>
                <a:latin typeface="Euphemia"/>
              </a:rPr>
              <a:t>Шкалы измерения температуры</a:t>
            </a:r>
            <a:endParaRPr lang="en-US" sz="36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226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 dirty="0">
                <a:solidFill>
                  <a:srgbClr val="344049"/>
                </a:solidFill>
                <a:latin typeface="Euphemia"/>
              </a:rPr>
              <a:t>Единицы и шкалы измерения температуры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79166" lnSpcReduction="10000"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1" strike="noStrike" spc="-1">
                <a:solidFill>
                  <a:srgbClr val="465562"/>
                </a:solidFill>
                <a:latin typeface="Euphemia"/>
              </a:rPr>
              <a:t>Шкала Реомюра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Предложена в 1730 году Рене Реомюром, который описал изобретённый им спиртовой термометр.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Реомюр предложил в качестве опорных точек температуры таяния льда и кипения </a:t>
            </a:r>
            <a:r>
              <a:rPr lang="ru-RU" sz="2800" b="1" strike="noStrike" spc="-1">
                <a:solidFill>
                  <a:srgbClr val="465562"/>
                </a:solidFill>
                <a:latin typeface="Euphemia"/>
              </a:rPr>
              <a:t>спирта</a:t>
            </a:r>
            <a:r>
              <a:rPr lang="en-US" sz="2800" b="1" strike="noStrike" spc="-1">
                <a:solidFill>
                  <a:srgbClr val="465562"/>
                </a:solidFill>
                <a:latin typeface="Euphemia"/>
              </a:rPr>
              <a:t>!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 (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</a:rPr>
              <a:t>~78 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°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</a:rPr>
              <a:t>C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)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</a:rPr>
              <a:t>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Один градус Реомюра соответствовал расширению спирта на 1/1000 объёма. Но многие ошибочно предполагали, что 80 °Ré соответствует температуре кипения воды. Поэтому в последствии, после изобретения ртутного градусника, шкала была переопределена как: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Единица — градус Реомюра (°Ré), 1 °Ré равен 1/80 части температурного интервала между опорными точками — температурой таяния льда (0 °Ré) и кипения воды (80 °Ré)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  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</a:rPr>
              <a:t>1 °Ré = 1,25 °C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Единицы и шкалы измерения температуры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6666" lnSpcReduction="10000"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1" strike="noStrike" spc="-1" dirty="0">
                <a:solidFill>
                  <a:srgbClr val="465562"/>
                </a:solidFill>
                <a:latin typeface="Euphemia"/>
              </a:rPr>
              <a:t>Шкала Фаренгейта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Предложена</a:t>
            </a:r>
            <a:r>
              <a:rPr lang="ru-RU" sz="2800" b="1" strike="noStrike" spc="-1" dirty="0">
                <a:solidFill>
                  <a:srgbClr val="465562"/>
                </a:solidFill>
                <a:latin typeface="Euphemia"/>
              </a:rPr>
              <a:t> 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в 1724 году немецким физиком Габриэлем Фаренгейтом. Опорными точками были выбраны температура «замораживающей» смеси (лёд, вода и хлорид </a:t>
            </a:r>
            <a:r>
              <a:rPr lang="ru-RU" sz="2800" b="0" strike="noStrike" spc="-1" dirty="0" err="1">
                <a:solidFill>
                  <a:srgbClr val="465562"/>
                </a:solidFill>
                <a:latin typeface="Euphemia"/>
              </a:rPr>
              <a:t>амммония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 </a:t>
            </a:r>
            <a:r>
              <a:rPr lang="en-US" sz="2800" b="0" strike="noStrike" spc="-1" dirty="0" smtClean="0">
                <a:solidFill>
                  <a:srgbClr val="465562"/>
                </a:solidFill>
                <a:latin typeface="Euphemia"/>
              </a:rPr>
              <a:t>NH</a:t>
            </a:r>
            <a:r>
              <a:rPr lang="en-US" sz="2800" b="0" strike="noStrike" spc="-1" baseline="-25000" dirty="0" smtClean="0">
                <a:solidFill>
                  <a:srgbClr val="465562"/>
                </a:solidFill>
                <a:latin typeface="Euphemia"/>
              </a:rPr>
              <a:t>4</a:t>
            </a:r>
            <a:r>
              <a:rPr lang="en-US" sz="2800" b="0" strike="noStrike" spc="-1" dirty="0" smtClean="0">
                <a:solidFill>
                  <a:srgbClr val="465562"/>
                </a:solidFill>
                <a:latin typeface="Euphemia"/>
              </a:rPr>
              <a:t>Cl</a:t>
            </a:r>
            <a:r>
              <a:rPr lang="ru-RU" sz="2800" b="0" strike="noStrike" spc="-1" dirty="0" smtClean="0">
                <a:solidFill>
                  <a:srgbClr val="465562"/>
                </a:solidFill>
                <a:latin typeface="Euphemia"/>
              </a:rPr>
              <a:t> в соотношении  1:1:1)</a:t>
            </a:r>
            <a:r>
              <a:rPr lang="en-US" sz="2800" b="0" strike="noStrike" spc="-1" dirty="0">
                <a:solidFill>
                  <a:srgbClr val="465562"/>
                </a:solidFill>
                <a:latin typeface="Euphemia"/>
              </a:rPr>
              <a:t>,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 равная 0°</a:t>
            </a:r>
            <a:r>
              <a:rPr lang="en-US" sz="2800" b="0" strike="noStrike" spc="-1" dirty="0">
                <a:solidFill>
                  <a:srgbClr val="465562"/>
                </a:solidFill>
                <a:latin typeface="Euphemia"/>
              </a:rPr>
              <a:t>F </a:t>
            </a:r>
            <a:r>
              <a:rPr lang="ru-RU" sz="2800" b="0" strike="noStrike" spc="-1" dirty="0" smtClean="0">
                <a:solidFill>
                  <a:srgbClr val="465562"/>
                </a:solidFill>
                <a:latin typeface="Euphemia"/>
              </a:rPr>
              <a:t>или</a:t>
            </a:r>
            <a:r>
              <a:rPr lang="en-US" sz="2800" b="0" strike="noStrike" spc="-1" dirty="0" smtClean="0">
                <a:solidFill>
                  <a:srgbClr val="465562"/>
                </a:solidFill>
                <a:latin typeface="Euphemia"/>
              </a:rPr>
              <a:t> </a:t>
            </a:r>
            <a:r>
              <a:rPr lang="en-US" sz="2800" b="0" strike="noStrike" spc="-1" dirty="0">
                <a:solidFill>
                  <a:srgbClr val="465562"/>
                </a:solidFill>
                <a:latin typeface="Euphemia"/>
              </a:rPr>
              <a:t>-1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7.78</a:t>
            </a:r>
            <a:r>
              <a:rPr lang="en-US" sz="2800" b="0" strike="noStrike" spc="-1" dirty="0">
                <a:solidFill>
                  <a:srgbClr val="465562"/>
                </a:solidFill>
                <a:latin typeface="Euphemia"/>
              </a:rPr>
              <a:t>°</a:t>
            </a:r>
            <a:r>
              <a:rPr lang="en-US" sz="2800" b="0" strike="noStrike" spc="-1" dirty="0">
                <a:solidFill>
                  <a:srgbClr val="465562"/>
                </a:solidFill>
                <a:latin typeface="Calibri"/>
              </a:rPr>
              <a:t>C</a:t>
            </a:r>
            <a:r>
              <a:rPr lang="en-US" sz="2800" b="0" strike="noStrike" spc="-1" dirty="0">
                <a:solidFill>
                  <a:srgbClr val="465562"/>
                </a:solidFill>
                <a:latin typeface="Euphemia"/>
              </a:rPr>
              <a:t> 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и температура человеческого тела - +37</a:t>
            </a:r>
            <a:r>
              <a:rPr lang="ru-RU" sz="2800" b="0" strike="noStrike" spc="-1" dirty="0">
                <a:solidFill>
                  <a:srgbClr val="465562"/>
                </a:solidFill>
                <a:latin typeface="Calibri"/>
              </a:rPr>
              <a:t>°</a:t>
            </a:r>
            <a:r>
              <a:rPr lang="en-US" sz="2800" b="0" strike="noStrike" spc="-1" dirty="0">
                <a:solidFill>
                  <a:srgbClr val="465562"/>
                </a:solidFill>
                <a:latin typeface="Euphemia"/>
              </a:rPr>
              <a:t>C 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или +</a:t>
            </a:r>
            <a:r>
              <a:rPr lang="en-US" sz="2800" b="0" strike="noStrike" spc="-1" dirty="0">
                <a:solidFill>
                  <a:srgbClr val="465562"/>
                </a:solidFill>
                <a:latin typeface="Euphemia"/>
              </a:rPr>
              <a:t>96°F</a:t>
            </a:r>
            <a:r>
              <a:rPr lang="en-US" sz="2800" b="0" strike="noStrike" spc="-1" dirty="0">
                <a:solidFill>
                  <a:srgbClr val="465562"/>
                </a:solidFill>
                <a:latin typeface="Calibri"/>
              </a:rPr>
              <a:t>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В настоящее время опорными точками шкалы Фаренгейта являются температура таяния водяного льда - +32 °F и температура кипения воды — +212 °F.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465562"/>
                </a:solidFill>
                <a:latin typeface="Euphemia"/>
              </a:rPr>
              <a:t>t °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С = 5/9 (</a:t>
            </a:r>
            <a:r>
              <a:rPr lang="en-US" sz="2800" b="0" strike="noStrike" spc="-1" dirty="0">
                <a:solidFill>
                  <a:srgbClr val="465562"/>
                </a:solidFill>
                <a:latin typeface="Euphemia"/>
              </a:rPr>
              <a:t>t °F — 32)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Программа курса.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7222" lnSpcReduction="10000"/>
          </a:bodyPr>
          <a:lstStyle/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lang="ru-RU" sz="2800" b="0" strike="noStrike" spc="-1">
                <a:solidFill>
                  <a:srgbClr val="465562">
                    <a:alpha val="50000"/>
                  </a:srgbClr>
                </a:solidFill>
                <a:latin typeface="Euphemia"/>
              </a:rPr>
              <a:t>Основные определения. Система единиц.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lang="ru-RU" sz="2800" b="0" i="1" strike="noStrike" spc="-1">
                <a:solidFill>
                  <a:srgbClr val="465562">
                    <a:alpha val="50000"/>
                  </a:srgbClr>
                </a:solidFill>
                <a:latin typeface="Euphemia"/>
              </a:rPr>
              <a:t>Система едениц СИ и фундаментальные физические константы. Универсальные постоянные и естественные системы единиц. Производные единицы и стандарты. Физические пределы точности измерений.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Методы измерения термодинамических величин.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lang="ru-RU" sz="2800" b="0" strike="noStrike" spc="-1">
                <a:solidFill>
                  <a:srgbClr val="465562">
                    <a:alpha val="50000"/>
                  </a:srgbClr>
                </a:solidFill>
                <a:latin typeface="Euphemia"/>
              </a:rPr>
              <a:t>Электромагнитные измерения. Стандарты частоты.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lang="ru-RU" sz="2800" b="0" strike="noStrike" spc="-1">
                <a:solidFill>
                  <a:srgbClr val="465562">
                    <a:alpha val="50000"/>
                  </a:srgbClr>
                </a:solidFill>
                <a:latin typeface="Euphemia"/>
              </a:rPr>
              <a:t>Радиоспектроскопия (эффект Зеемана), ЯМР, томография.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lang="ru-RU" sz="2800" b="0" strike="noStrike" spc="-1">
                <a:solidFill>
                  <a:srgbClr val="465562">
                    <a:alpha val="50000"/>
                  </a:srgbClr>
                </a:solidFill>
                <a:latin typeface="Euphemia"/>
              </a:rPr>
              <a:t>Фундаментальные шумы в измерительных устройствах. Тепловой шум. Формула Найквиста. Теорема Каллена-Вельтона. Дробовой шум в электронных и оптических приборах.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TextBox 3"/>
          <p:cNvSpPr/>
          <p:nvPr/>
        </p:nvSpPr>
        <p:spPr>
          <a:xfrm>
            <a:off x="2123640" y="6172200"/>
            <a:ext cx="8346600" cy="47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http://binp.lms-service.ru/course/view.php?id=27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Единицы и шкалы измерения температуры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1" strike="noStrike" spc="-1" dirty="0">
                <a:solidFill>
                  <a:srgbClr val="465562"/>
                </a:solidFill>
                <a:latin typeface="Euphemia"/>
              </a:rPr>
              <a:t>Шкала Цельсия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589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465562"/>
                </a:solidFill>
                <a:latin typeface="Euphemia"/>
              </a:rPr>
              <a:t>Была предложена в 1742 году шведским учёным Андерсом Цельсием. Первоначально в ней за ноль была принята точка кипения воды, а за 100 °C — температура замерзания воды. Позже шкалу перевернули и она используется в таком виде до настоящего времени.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 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589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589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589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589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589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589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589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589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Auto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AutoShape 4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AutoShape 6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8" name="Picture 6" descr="Wandelaar_Linnaeus_Hortus_thermometer.jpg"/>
          <p:cNvPicPr/>
          <p:nvPr/>
        </p:nvPicPr>
        <p:blipFill>
          <a:blip r:embed="rId2"/>
          <a:stretch/>
        </p:blipFill>
        <p:spPr>
          <a:xfrm>
            <a:off x="9666360" y="4500720"/>
            <a:ext cx="1834200" cy="1827720"/>
          </a:xfrm>
          <a:prstGeom prst="rect">
            <a:avLst/>
          </a:prstGeom>
          <a:ln w="0">
            <a:noFill/>
          </a:ln>
        </p:spPr>
      </p:pic>
      <p:sp>
        <p:nvSpPr>
          <p:cNvPr id="569" name="TextBox 7"/>
          <p:cNvSpPr/>
          <p:nvPr/>
        </p:nvSpPr>
        <p:spPr>
          <a:xfrm>
            <a:off x="1879560" y="4214520"/>
            <a:ext cx="7571520" cy="21406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465562"/>
                </a:solidFill>
                <a:latin typeface="Euphemia"/>
                <a:ea typeface="DejaVu Sans"/>
              </a:rPr>
              <a:t>Первоначальное определение градуса Цельсия зависело от определения стандартного атмосферного давления, поэтому согласно </a:t>
            </a:r>
            <a:r>
              <a:rPr lang="ru-RU" sz="2000" b="0" strike="noStrike" spc="-1" dirty="0" smtClean="0">
                <a:solidFill>
                  <a:srgbClr val="465562"/>
                </a:solidFill>
                <a:latin typeface="Euphemia"/>
                <a:ea typeface="DejaVu Sans"/>
              </a:rPr>
              <a:t>современному </a:t>
            </a:r>
            <a:r>
              <a:rPr lang="ru-RU" sz="2000" b="0" strike="noStrike" spc="-1" dirty="0">
                <a:solidFill>
                  <a:srgbClr val="465562"/>
                </a:solidFill>
                <a:latin typeface="Euphemia"/>
                <a:ea typeface="DejaVu Sans"/>
              </a:rPr>
              <a:t>определению, градус Цельсия равен одному кельвину (K), а ноль шкалы Цельсия установлен таким образом, что температура тройной точки воды равна 0,01 °C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Единицы и шкалы измерения температуры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Auto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AutoShape 4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AutoShape 6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Auto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5" name="Picture 2"/>
          <p:cNvPicPr/>
          <p:nvPr/>
        </p:nvPicPr>
        <p:blipFill>
          <a:blip r:embed="rId2"/>
          <a:stretch/>
        </p:blipFill>
        <p:spPr>
          <a:xfrm>
            <a:off x="2903400" y="1417320"/>
            <a:ext cx="7237800" cy="549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Единицы и шкалы измерения температуры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/>
          </p:nvPr>
        </p:nvSpPr>
        <p:spPr>
          <a:xfrm>
            <a:off x="1593720" y="1357200"/>
            <a:ext cx="9781560" cy="4737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44166" lnSpcReduction="10000"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5100" b="1" strike="noStrike" spc="-1">
                <a:solidFill>
                  <a:srgbClr val="465562"/>
                </a:solidFill>
                <a:latin typeface="Euphemia"/>
              </a:rPr>
              <a:t>Шкала Кельвина</a:t>
            </a:r>
            <a:endParaRPr lang="en-US" sz="5100" b="0" strike="noStrike" spc="-1">
              <a:solidFill>
                <a:srgbClr val="000000"/>
              </a:solidFill>
              <a:latin typeface="Arial"/>
            </a:endParaRPr>
          </a:p>
          <a:p>
            <a:pPr marL="361800" indent="-3240">
              <a:lnSpc>
                <a:spcPct val="12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5000" b="0" strike="noStrike" spc="-1">
                <a:solidFill>
                  <a:srgbClr val="465562"/>
                </a:solidFill>
                <a:latin typeface="Euphemia"/>
              </a:rPr>
              <a:t>Предложена в 1848 Уильямом Томсоном (лордом Кельвином) году как температурная шкала, нулевая точка которой будет соответствует предельной степени холода (абсолютному нулю), а ценой деления является градус Цельсия.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  <a:p>
            <a:pPr marL="361800" indent="-3240">
              <a:lnSpc>
                <a:spcPct val="12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5000" b="0" strike="noStrike" spc="-1">
                <a:solidFill>
                  <a:srgbClr val="465562"/>
                </a:solidFill>
                <a:latin typeface="Euphemia"/>
              </a:rPr>
              <a:t>В 1967г. XIII Генеральная конференция по мерам и весам установила: 1 кельвин составляет 1/273,16 часть термодинамической температуры тройной точки воды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  <a:p>
            <a:pPr marL="361800" indent="-3240">
              <a:lnSpc>
                <a:spcPct val="12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5000" b="0" strike="noStrike" spc="-1">
                <a:solidFill>
                  <a:srgbClr val="465562"/>
                </a:solidFill>
                <a:latin typeface="Euphemia"/>
              </a:rPr>
              <a:t>На </a:t>
            </a:r>
            <a:r>
              <a:rPr lang="en-US" sz="5000" b="0" strike="noStrike" spc="-1">
                <a:solidFill>
                  <a:srgbClr val="465562"/>
                </a:solidFill>
                <a:latin typeface="Euphemia"/>
              </a:rPr>
              <a:t>XXVI </a:t>
            </a:r>
            <a:r>
              <a:rPr lang="ru-RU" sz="5000" b="0" strike="noStrike" spc="-1">
                <a:solidFill>
                  <a:srgbClr val="465562"/>
                </a:solidFill>
                <a:latin typeface="Euphemia"/>
              </a:rPr>
              <a:t>ГКМВ принято, что кельвин равен изменению температуры, которое приводит к изменению энергии, приходящейся на одну степень свободы </a:t>
            </a:r>
            <a:r>
              <a:rPr lang="ru-RU" sz="5000" b="0" i="1" strike="noStrike" spc="-1">
                <a:solidFill>
                  <a:srgbClr val="465562"/>
                </a:solidFill>
                <a:latin typeface="Euphemia"/>
              </a:rPr>
              <a:t>kT</a:t>
            </a:r>
            <a:r>
              <a:rPr lang="ru-RU" sz="5000" b="0" strike="noStrike" spc="-1">
                <a:solidFill>
                  <a:srgbClr val="465562"/>
                </a:solidFill>
                <a:latin typeface="Euphemia"/>
              </a:rPr>
              <a:t>, то есть 1,380 649⋅10</a:t>
            </a:r>
            <a:r>
              <a:rPr lang="ru-RU" sz="5000" b="0" strike="noStrike" spc="-1" baseline="30000">
                <a:solidFill>
                  <a:srgbClr val="465562"/>
                </a:solidFill>
                <a:latin typeface="Euphemia"/>
              </a:rPr>
              <a:t>−23</a:t>
            </a:r>
            <a:r>
              <a:rPr lang="ru-RU" sz="5000" b="0" strike="noStrike" spc="-1">
                <a:solidFill>
                  <a:srgbClr val="465562"/>
                </a:solidFill>
                <a:latin typeface="Euphemia"/>
              </a:rPr>
              <a:t> Дж.  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  <a:p>
            <a:pPr marL="358920" indent="-324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5000" b="0" strike="noStrike" spc="-1">
                <a:solidFill>
                  <a:srgbClr val="465562"/>
                </a:solidFill>
                <a:latin typeface="Euphemia"/>
              </a:rPr>
              <a:t>Температура тройной точки воды остаётся равной 273,16 К, но при этом её значение приобретает погрешность и в дальнейшем будет определяться экспериментально.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Auto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AutoShape 4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AutoShape 6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506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0000"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200" b="0" strike="noStrike" spc="-1">
                <a:solidFill>
                  <a:srgbClr val="475562"/>
                </a:solidFill>
                <a:latin typeface="Euphemia"/>
              </a:rPr>
              <a:t>Международная температурная шкала (МТШ-90)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/>
          </p:nvPr>
        </p:nvSpPr>
        <p:spPr>
          <a:xfrm>
            <a:off x="1593360" y="838080"/>
            <a:ext cx="9781560" cy="5333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6666" lnSpcReduction="10000"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6A8093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6A8093"/>
                </a:solidFill>
                <a:latin typeface="Verdana"/>
              </a:rPr>
              <a:t>Шкала МТШ-90 является наиболее близкой на настоящий момент возможной аппроксимацией термодинамической температурной шкалы.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6A8093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6A8093"/>
                </a:solidFill>
                <a:latin typeface="Verdana"/>
              </a:rPr>
              <a:t> Близость аппроксимации в основном определяется точностью измерения термодинамических температур реперных точек – фазовых переходов чистых веществ.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6A8093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6A8093"/>
                </a:solidFill>
                <a:latin typeface="Verdana"/>
              </a:rPr>
              <a:t>Если в период утверждения первых шкал наиболее точные эксперименты в диапазоне средних температур проводились с помощью газовых термометров, то в настоящее время получила развитие акустическая термометрия, абсолютная радиационная термометрия, шумовая термометрия и другие методы.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73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000" b="0" strike="noStrike" spc="-1">
                <a:solidFill>
                  <a:srgbClr val="475562"/>
                </a:solidFill>
                <a:latin typeface="Euphemia"/>
              </a:rPr>
              <a:t>Реперные точки МТШ-90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84" name="Объект 3"/>
          <p:cNvGraphicFramePr/>
          <p:nvPr>
            <p:extLst>
              <p:ext uri="{D42A27DB-BD31-4B8C-83A1-F6EECF244321}">
                <p14:modId xmlns:p14="http://schemas.microsoft.com/office/powerpoint/2010/main" val="2039374962"/>
              </p:ext>
            </p:extLst>
          </p:nvPr>
        </p:nvGraphicFramePr>
        <p:xfrm>
          <a:off x="1593360" y="805952"/>
          <a:ext cx="9781560" cy="5935045"/>
        </p:xfrm>
        <a:graphic>
          <a:graphicData uri="http://schemas.openxmlformats.org/drawingml/2006/table">
            <a:tbl>
              <a:tblPr/>
              <a:tblGrid>
                <a:gridCol w="2445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3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5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03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Реперная точка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T90/K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t90/°C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He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Давление паров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3-5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-270,15-268,15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e-H</a:t>
                      </a:r>
                      <a:r>
                        <a:rPr lang="en-US" sz="1400" b="0" strike="noStrike" spc="-1" baseline="-50000" dirty="0">
                          <a:solidFill>
                            <a:srgbClr val="465562"/>
                          </a:solidFill>
                          <a:latin typeface="Euphemia"/>
                        </a:rPr>
                        <a:t>2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Тройная точка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13.8033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–259.3467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e-H</a:t>
                      </a:r>
                      <a:r>
                        <a:rPr lang="en-US" sz="1400" b="0" strike="noStrike" spc="-1" baseline="-50000" dirty="0">
                          <a:solidFill>
                            <a:srgbClr val="465562"/>
                          </a:solidFill>
                          <a:latin typeface="Euphemia"/>
                        </a:rPr>
                        <a:t>2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Давление паров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≈17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≈ –256.15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e-H</a:t>
                      </a:r>
                      <a:r>
                        <a:rPr lang="en-US" sz="1400" b="0" strike="noStrike" spc="-1" baseline="-50000" dirty="0">
                          <a:solidFill>
                            <a:srgbClr val="465562"/>
                          </a:solidFill>
                          <a:latin typeface="Euphemia"/>
                        </a:rPr>
                        <a:t>2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Давление паров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≈20.3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≈ –252.85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Ne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Тройная точка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24.5561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–248.5939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O</a:t>
                      </a:r>
                      <a:r>
                        <a:rPr lang="en-US" sz="1400" b="0" strike="noStrike" spc="-1" baseline="-50000" dirty="0">
                          <a:solidFill>
                            <a:srgbClr val="465562"/>
                          </a:solidFill>
                          <a:latin typeface="Euphemia"/>
                        </a:rPr>
                        <a:t>2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Тройная точка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54.3584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–218.7916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 err="1">
                          <a:solidFill>
                            <a:srgbClr val="465562"/>
                          </a:solidFill>
                          <a:latin typeface="Euphemia"/>
                        </a:rPr>
                        <a:t>Ar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Тройная точка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83.8058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–189.3442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Hg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Тройная точка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234.3156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–38.8344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H</a:t>
                      </a:r>
                      <a:r>
                        <a:rPr lang="en-US" sz="1400" b="0" strike="noStrike" spc="-1" baseline="-50000">
                          <a:solidFill>
                            <a:srgbClr val="465562"/>
                          </a:solidFill>
                          <a:latin typeface="Euphemia"/>
                        </a:rPr>
                        <a:t>2</a:t>
                      </a:r>
                      <a:r>
                        <a:rPr lang="en-US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O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Тройная точка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273.16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0.01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Ga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Точка плавления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302.9146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29.7646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In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429.7485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156.5985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Sn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505.078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231.928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Zn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692.677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419.527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Al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933.473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660.323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Ag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1234.93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961.78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Au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1337.33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1064.18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С</a:t>
                      </a:r>
                      <a:r>
                        <a:rPr lang="en-US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u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1357.77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1084.62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1642222" y="0"/>
            <a:ext cx="9781560" cy="659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 dirty="0">
                <a:solidFill>
                  <a:srgbClr val="475562"/>
                </a:solidFill>
                <a:latin typeface="Euphemia"/>
              </a:rPr>
              <a:t>Вторичные реперные точки МТШ-90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86" name="Объект 3"/>
          <p:cNvGraphicFramePr/>
          <p:nvPr>
            <p:extLst>
              <p:ext uri="{D42A27DB-BD31-4B8C-83A1-F6EECF244321}">
                <p14:modId xmlns:p14="http://schemas.microsoft.com/office/powerpoint/2010/main" val="51410367"/>
              </p:ext>
            </p:extLst>
          </p:nvPr>
        </p:nvGraphicFramePr>
        <p:xfrm>
          <a:off x="1277956" y="659161"/>
          <a:ext cx="10510091" cy="6324600"/>
        </p:xfrm>
        <a:graphic>
          <a:graphicData uri="http://schemas.openxmlformats.org/drawingml/2006/table">
            <a:tbl>
              <a:tblPr/>
              <a:tblGrid>
                <a:gridCol w="4755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2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Реперная точка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Температура, °С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Воспроизводимость, °С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кипения азота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-195,798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0,002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сублимации двуокиси углерода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-78.464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0.003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плавления эвтектики Ga/20.5%In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15.650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0.001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плавления эвтектики Ga/8%Sn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20.476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0.002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 натрия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97,794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0.005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кипения воды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99,974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0,001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 бензойной кислоты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122,352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0.007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 висмута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271,402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0,001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 кадмия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321,069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0,001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 свинца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327,462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0,001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кипения серы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444,614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0.002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 сурьмы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630,628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0,001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плавления эвтектики Cu/71.9%Ag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779.63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0.05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кипения натрия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882,940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0.005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 никеля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1455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1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 кобальта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1495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3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0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 палладия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1554,8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0.1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 платины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1768,2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0.4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 родия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1963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3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0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плавления оксида алюминия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2053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2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затвердевания иридия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2446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6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плавления молибдена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2622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4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65562"/>
                          </a:solidFill>
                          <a:latin typeface="Euphemia"/>
                        </a:rPr>
                        <a:t>Точка плавления вольфрама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3414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465562"/>
                          </a:solidFill>
                          <a:latin typeface="Euphemia"/>
                        </a:rPr>
                        <a:t>7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880" marR="38880">
                    <a:lnL w="9360">
                      <a:solidFill>
                        <a:srgbClr val="565656"/>
                      </a:solidFill>
                      <a:prstDash val="solid"/>
                    </a:lnL>
                    <a:lnR w="9360">
                      <a:solidFill>
                        <a:srgbClr val="565656"/>
                      </a:solidFill>
                      <a:prstDash val="solid"/>
                    </a:lnR>
                    <a:lnT w="9360">
                      <a:solidFill>
                        <a:srgbClr val="565656"/>
                      </a:solidFill>
                      <a:prstDash val="solid"/>
                    </a:lnT>
                    <a:lnB w="9360">
                      <a:solidFill>
                        <a:srgbClr val="56565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97" y="1115318"/>
            <a:ext cx="7678757" cy="5619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3371" y="249423"/>
            <a:ext cx="10398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IDFont+F1"/>
              </a:rPr>
              <a:t>Государственная поверочная схема для контактных термометров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1354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 dirty="0">
                <a:solidFill>
                  <a:srgbClr val="344049"/>
                </a:solidFill>
                <a:latin typeface="Euphemia"/>
              </a:rPr>
              <a:t>Методы и средства измерения температуры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Методы и средства измерения температуры принято делить на две большие группы – контактные и бесконтактные: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контактным методам относятся термометры расширения (ртутные, спиртовые и др.), а также биметаллические и дилатометрические термометры, термопарные датчики, терморезистивные преобразователи, световодные датчики.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к группе бесконтактных измерителей температуры относятся  пирометры и термометры излучения.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Жидкостные термометры расширения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0" name="Content Placeholder 3" descr="CelsiusKelvinThermometer.jpg"/>
          <p:cNvPicPr/>
          <p:nvPr/>
        </p:nvPicPr>
        <p:blipFill>
          <a:blip r:embed="rId2"/>
          <a:stretch/>
        </p:blipFill>
        <p:spPr>
          <a:xfrm>
            <a:off x="1736640" y="1571760"/>
            <a:ext cx="2626560" cy="4570920"/>
          </a:xfrm>
          <a:prstGeom prst="rect">
            <a:avLst/>
          </a:prstGeom>
          <a:ln w="0">
            <a:noFill/>
          </a:ln>
        </p:spPr>
      </p:pic>
      <p:pic>
        <p:nvPicPr>
          <p:cNvPr id="591" name="Picture 4" descr="edce1b31d544fc899ca252ed90a5bab3.jpg"/>
          <p:cNvPicPr/>
          <p:nvPr/>
        </p:nvPicPr>
        <p:blipFill>
          <a:blip r:embed="rId3"/>
          <a:stretch/>
        </p:blipFill>
        <p:spPr>
          <a:xfrm>
            <a:off x="5180040" y="4038480"/>
            <a:ext cx="3999600" cy="2495160"/>
          </a:xfrm>
          <a:prstGeom prst="rect">
            <a:avLst/>
          </a:prstGeom>
          <a:ln w="0">
            <a:noFill/>
          </a:ln>
        </p:spPr>
      </p:pic>
      <p:sp>
        <p:nvSpPr>
          <p:cNvPr id="592" name="TextBox 5"/>
          <p:cNvSpPr/>
          <p:nvPr/>
        </p:nvSpPr>
        <p:spPr>
          <a:xfrm>
            <a:off x="4875120" y="1676520"/>
            <a:ext cx="6171120" cy="3414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strike="noStrike" spc="-1" dirty="0">
                <a:solidFill>
                  <a:srgbClr val="465562"/>
                </a:solidFill>
                <a:latin typeface="Euphemia"/>
                <a:ea typeface="DejaVu Sans"/>
              </a:rPr>
              <a:t>Спиртовые термометры предназначены для измерения температур от -100 до 50 </a:t>
            </a:r>
            <a:r>
              <a:rPr lang="ru-RU" sz="2400" b="0" strike="noStrike" spc="-1" baseline="30000" dirty="0" err="1">
                <a:solidFill>
                  <a:srgbClr val="465562"/>
                </a:solidFill>
                <a:latin typeface="Euphemia"/>
                <a:ea typeface="DejaVu Sans"/>
              </a:rPr>
              <a:t>о</a:t>
            </a:r>
            <a:r>
              <a:rPr lang="ru-RU" sz="2400" b="0" strike="noStrike" spc="-1" dirty="0" err="1">
                <a:solidFill>
                  <a:srgbClr val="465562"/>
                </a:solidFill>
                <a:latin typeface="Euphemia"/>
                <a:ea typeface="DejaVu Sans"/>
              </a:rPr>
              <a:t>С</a:t>
            </a:r>
            <a:r>
              <a:rPr lang="ru-RU" sz="2400" b="0" strike="noStrike" spc="-1" dirty="0">
                <a:solidFill>
                  <a:srgbClr val="465562"/>
                </a:solidFill>
                <a:latin typeface="Euphemia"/>
                <a:ea typeface="DejaVu Sans"/>
              </a:rPr>
              <a:t>, ртутные термометры от -38 до 500 </a:t>
            </a:r>
            <a:r>
              <a:rPr lang="ru-RU" sz="2400" b="0" strike="noStrike" spc="-1" baseline="30000" dirty="0" err="1">
                <a:solidFill>
                  <a:srgbClr val="465562"/>
                </a:solidFill>
                <a:latin typeface="Euphemia"/>
                <a:ea typeface="DejaVu Sans"/>
              </a:rPr>
              <a:t>о</a:t>
            </a:r>
            <a:r>
              <a:rPr lang="ru-RU" sz="2400" b="0" strike="noStrike" spc="-1" dirty="0" err="1">
                <a:solidFill>
                  <a:srgbClr val="465562"/>
                </a:solidFill>
                <a:latin typeface="Euphemia"/>
                <a:ea typeface="DejaVu Sans"/>
              </a:rPr>
              <a:t>С</a:t>
            </a:r>
            <a:r>
              <a:rPr lang="ru-RU" sz="2400" b="0" strike="noStrike" spc="-1" dirty="0">
                <a:solidFill>
                  <a:srgbClr val="465562"/>
                </a:solidFill>
                <a:latin typeface="Euphemia"/>
                <a:ea typeface="DejaVu Sans"/>
              </a:rPr>
              <a:t>.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400" b="0" strike="noStrike" spc="-1" dirty="0">
                <a:solidFill>
                  <a:srgbClr val="465562"/>
                </a:solidFill>
                <a:latin typeface="Euphemia"/>
                <a:ea typeface="DejaVu Sans"/>
              </a:rPr>
              <a:t>Для точных термометров необходима поправка: </a:t>
            </a:r>
            <a:r>
              <a:rPr lang="el-GR" sz="2400" b="0" strike="noStrike" spc="-1" dirty="0">
                <a:solidFill>
                  <a:srgbClr val="465562"/>
                </a:solidFill>
                <a:latin typeface="Times New Roman"/>
                <a:ea typeface="DejaVu Sans"/>
              </a:rPr>
              <a:t>Δ</a:t>
            </a:r>
            <a:r>
              <a:rPr lang="en-US" sz="2400" b="0" strike="noStrike" spc="-1" dirty="0">
                <a:solidFill>
                  <a:srgbClr val="465562"/>
                </a:solidFill>
                <a:latin typeface="Times New Roman"/>
                <a:ea typeface="DejaVu Sans"/>
              </a:rPr>
              <a:t>t=</a:t>
            </a:r>
            <a:r>
              <a:rPr lang="el-GR" sz="2400" b="0" strike="noStrike" spc="-1" dirty="0">
                <a:solidFill>
                  <a:srgbClr val="465562"/>
                </a:solidFill>
                <a:latin typeface="Times New Roman"/>
                <a:ea typeface="DejaVu Sans"/>
              </a:rPr>
              <a:t>α</a:t>
            </a:r>
            <a:r>
              <a:rPr lang="en-US" sz="2400" b="0" strike="noStrike" spc="-1" dirty="0">
                <a:solidFill>
                  <a:srgbClr val="465562"/>
                </a:solidFill>
                <a:latin typeface="Times New Roman"/>
                <a:ea typeface="DejaVu Sans"/>
              </a:rPr>
              <a:t>h</a:t>
            </a:r>
            <a:r>
              <a:rPr lang="ru-RU" sz="2400" b="0" strike="noStrike" spc="-1" baseline="-25000" dirty="0" smtClean="0">
                <a:solidFill>
                  <a:srgbClr val="465562"/>
                </a:solidFill>
                <a:latin typeface="Times New Roman"/>
                <a:ea typeface="DejaVu Sans"/>
              </a:rPr>
              <a:t>в</a:t>
            </a:r>
            <a:r>
              <a:rPr lang="ru-RU" sz="2400" b="0" strike="noStrike" spc="-1" dirty="0" smtClean="0">
                <a:solidFill>
                  <a:srgbClr val="465562"/>
                </a:solidFill>
                <a:latin typeface="Times New Roman"/>
                <a:ea typeface="DejaVu Sans"/>
              </a:rPr>
              <a:t>(</a:t>
            </a:r>
            <a:r>
              <a:rPr lang="en-US" sz="2400" b="0" strike="noStrike" spc="-1" dirty="0" smtClean="0">
                <a:solidFill>
                  <a:srgbClr val="465562"/>
                </a:solidFill>
                <a:latin typeface="Times New Roman"/>
                <a:ea typeface="DejaVu Sans"/>
              </a:rPr>
              <a:t>t</a:t>
            </a:r>
            <a:r>
              <a:rPr lang="ru-RU" sz="2400" b="0" strike="noStrike" spc="-1" baseline="-25000" dirty="0" smtClean="0">
                <a:solidFill>
                  <a:srgbClr val="465562"/>
                </a:solidFill>
                <a:latin typeface="Times New Roman"/>
                <a:ea typeface="DejaVu Sans"/>
              </a:rPr>
              <a:t>и</a:t>
            </a:r>
            <a:r>
              <a:rPr lang="en-US" sz="2400" b="0" strike="noStrike" spc="-1" dirty="0" smtClean="0">
                <a:solidFill>
                  <a:srgbClr val="465562"/>
                </a:solidFill>
                <a:latin typeface="Times New Roman"/>
                <a:ea typeface="DejaVu Sans"/>
              </a:rPr>
              <a:t>- </a:t>
            </a:r>
            <a:r>
              <a:rPr lang="en-US" sz="2400" b="0" strike="noStrike" spc="-1" dirty="0">
                <a:solidFill>
                  <a:srgbClr val="465562"/>
                </a:solidFill>
                <a:latin typeface="Times New Roman"/>
                <a:ea typeface="DejaVu Sans"/>
              </a:rPr>
              <a:t>t</a:t>
            </a:r>
            <a:r>
              <a:rPr lang="ru-RU" sz="2400" b="0" strike="noStrike" spc="-1" baseline="-25000" dirty="0">
                <a:solidFill>
                  <a:srgbClr val="465562"/>
                </a:solidFill>
                <a:latin typeface="Times New Roman"/>
                <a:ea typeface="DejaVu Sans"/>
              </a:rPr>
              <a:t>о</a:t>
            </a:r>
            <a:r>
              <a:rPr lang="ru-RU" sz="2400" b="0" strike="noStrike" spc="-1" dirty="0" smtClean="0">
                <a:solidFill>
                  <a:srgbClr val="465562"/>
                </a:solidFill>
                <a:latin typeface="Times New Roman"/>
                <a:ea typeface="DejaVu Sans"/>
              </a:rPr>
              <a:t>), где </a:t>
            </a:r>
            <a:r>
              <a:rPr lang="en-US" sz="2400" spc="-1" dirty="0">
                <a:solidFill>
                  <a:srgbClr val="465562"/>
                </a:solidFill>
                <a:latin typeface="Times New Roman"/>
              </a:rPr>
              <a:t>t</a:t>
            </a:r>
            <a:r>
              <a:rPr lang="ru-RU" sz="2400" spc="-1" baseline="-25000" dirty="0" smtClean="0">
                <a:solidFill>
                  <a:srgbClr val="465562"/>
                </a:solidFill>
                <a:latin typeface="Times New Roman"/>
              </a:rPr>
              <a:t>и </a:t>
            </a:r>
            <a:r>
              <a:rPr lang="ru-RU" sz="2400" spc="-1" dirty="0" smtClean="0">
                <a:solidFill>
                  <a:srgbClr val="465562"/>
                </a:solidFill>
                <a:latin typeface="Times New Roman"/>
              </a:rPr>
              <a:t>– измеряемая температура, </a:t>
            </a:r>
            <a:r>
              <a:rPr lang="en-US" sz="2400" spc="-1" dirty="0">
                <a:solidFill>
                  <a:srgbClr val="465562"/>
                </a:solidFill>
                <a:latin typeface="Times New Roman"/>
              </a:rPr>
              <a:t>t</a:t>
            </a:r>
            <a:r>
              <a:rPr lang="ru-RU" sz="2400" spc="-1" baseline="-25000" dirty="0">
                <a:solidFill>
                  <a:srgbClr val="465562"/>
                </a:solidFill>
                <a:latin typeface="Times New Roman"/>
              </a:rPr>
              <a:t>о</a:t>
            </a:r>
            <a:r>
              <a:rPr lang="ru-RU" sz="2400" spc="-1" dirty="0" smtClean="0">
                <a:solidFill>
                  <a:srgbClr val="465562"/>
                </a:solidFill>
                <a:latin typeface="Times New Roman"/>
              </a:rPr>
              <a:t> -  температура столба жидкости, </a:t>
            </a:r>
            <a:r>
              <a:rPr lang="en-US" sz="2400" spc="-1" dirty="0">
                <a:solidFill>
                  <a:srgbClr val="465562"/>
                </a:solidFill>
                <a:latin typeface="Times New Roman"/>
              </a:rPr>
              <a:t>h</a:t>
            </a:r>
            <a:r>
              <a:rPr lang="ru-RU" sz="2400" spc="-1" baseline="-25000" dirty="0">
                <a:solidFill>
                  <a:srgbClr val="465562"/>
                </a:solidFill>
                <a:latin typeface="Times New Roman"/>
              </a:rPr>
              <a:t>в</a:t>
            </a:r>
            <a:r>
              <a:rPr lang="ru-RU" sz="2400" spc="-1" dirty="0" smtClean="0">
                <a:solidFill>
                  <a:srgbClr val="465562"/>
                </a:solidFill>
                <a:latin typeface="Times New Roman"/>
              </a:rPr>
              <a:t>- высота столба жидкости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400" b="0" strike="noStrike" spc="-1" dirty="0">
                <a:solidFill>
                  <a:srgbClr val="465562"/>
                </a:solidFill>
                <a:latin typeface="Times New Roman"/>
                <a:ea typeface="DejaVu Sans"/>
              </a:rPr>
              <a:t>Для ртути </a:t>
            </a:r>
            <a:r>
              <a:rPr lang="el-GR" sz="2400" b="0" strike="noStrike" spc="-1" dirty="0">
                <a:solidFill>
                  <a:srgbClr val="465562"/>
                </a:solidFill>
                <a:latin typeface="Times New Roman"/>
                <a:ea typeface="DejaVu Sans"/>
              </a:rPr>
              <a:t>α</a:t>
            </a:r>
            <a:r>
              <a:rPr lang="ru-RU" sz="2400" b="0" strike="noStrike" spc="-1" dirty="0">
                <a:solidFill>
                  <a:srgbClr val="465562"/>
                </a:solidFill>
                <a:latin typeface="Times New Roman"/>
                <a:ea typeface="DejaVu Sans"/>
              </a:rPr>
              <a:t>=0.00016, для этилового спирта </a:t>
            </a:r>
            <a:r>
              <a:rPr lang="el-GR" sz="2400" b="0" strike="noStrike" spc="-1" dirty="0">
                <a:solidFill>
                  <a:srgbClr val="465562"/>
                </a:solidFill>
                <a:latin typeface="Times New Roman"/>
                <a:ea typeface="DejaVu Sans"/>
              </a:rPr>
              <a:t>α</a:t>
            </a:r>
            <a:r>
              <a:rPr lang="ru-RU" sz="2400" b="0" strike="noStrike" spc="-1" dirty="0">
                <a:solidFill>
                  <a:srgbClr val="465562"/>
                </a:solidFill>
                <a:latin typeface="Times New Roman"/>
                <a:ea typeface="DejaVu Sans"/>
              </a:rPr>
              <a:t>=0.000108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TextBox 6"/>
          <p:cNvSpPr/>
          <p:nvPr/>
        </p:nvSpPr>
        <p:spPr>
          <a:xfrm>
            <a:off x="8220960" y="5638680"/>
            <a:ext cx="2858760" cy="47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Точность 0.1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  <a:ea typeface="DejaVu Sans"/>
              </a:rPr>
              <a:t> о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С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Жидкостные термометры расширения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Ртутные термометры запрещены в России с 2014 (не ратифицировано) года согласно Минаматской конвенции (2013).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В качестве замены ртути предложен галинстан или ингас –</a:t>
            </a:r>
            <a:r>
              <a:rPr lang="ru-RU" sz="2800" b="0" i="1" strike="noStrike" spc="-1">
                <a:solidFill>
                  <a:srgbClr val="465562"/>
                </a:solidFill>
                <a:latin typeface="Euphemia"/>
              </a:rPr>
              <a:t>сплав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 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</a:rPr>
              <a:t>In(21.5%)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-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</a:rPr>
              <a:t>Ga(68.5%)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-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</a:rPr>
              <a:t>Sn(10%). 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Температура плавления 19 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</a:rPr>
              <a:t>о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С, температура кипения 1300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</a:rPr>
              <a:t> о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С.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В отличии от ртути смачивает стекло.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Программа курса.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 startAt="8"/>
            </a:pPr>
            <a:r>
              <a:rPr lang="ru-RU" sz="2800" b="0" strike="noStrike" spc="-1">
                <a:solidFill>
                  <a:srgbClr val="465562">
                    <a:alpha val="50000"/>
                  </a:srgbClr>
                </a:solidFill>
                <a:latin typeface="Euphemia"/>
              </a:rPr>
              <a:t>Квантовые эффекты в физических измерениях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 startAt="8"/>
            </a:pPr>
            <a:r>
              <a:rPr lang="ru-RU" sz="2800" b="0" strike="noStrike" spc="-1">
                <a:solidFill>
                  <a:srgbClr val="465562">
                    <a:alpha val="50000"/>
                  </a:srgbClr>
                </a:solidFill>
                <a:latin typeface="Euphemia"/>
              </a:rPr>
              <a:t>Квантовые эталоны единиц физических величин. Эффект Джозефсона и сверхпроводящие квантовые интерферометры.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 startAt="8"/>
            </a:pPr>
            <a:r>
              <a:rPr lang="ru-RU" sz="2800" b="0" strike="noStrike" spc="-1">
                <a:solidFill>
                  <a:srgbClr val="465562">
                    <a:alpha val="50000"/>
                  </a:srgbClr>
                </a:solidFill>
                <a:latin typeface="Euphemia"/>
              </a:rPr>
              <a:t>Диагностика плазмы.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Биметаллические (дилатометрческие) термометры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7" name="Content Placeholder 3" descr="BiMetal.jpg"/>
          <p:cNvPicPr/>
          <p:nvPr/>
        </p:nvPicPr>
        <p:blipFill>
          <a:blip r:embed="rId2"/>
          <a:stretch/>
        </p:blipFill>
        <p:spPr>
          <a:xfrm>
            <a:off x="1950840" y="2214720"/>
            <a:ext cx="4694760" cy="3010320"/>
          </a:xfrm>
          <a:prstGeom prst="rect">
            <a:avLst/>
          </a:prstGeom>
          <a:ln w="0">
            <a:noFill/>
          </a:ln>
        </p:spPr>
      </p:pic>
      <p:sp>
        <p:nvSpPr>
          <p:cNvPr id="598" name="TextBox 5"/>
          <p:cNvSpPr/>
          <p:nvPr/>
        </p:nvSpPr>
        <p:spPr>
          <a:xfrm>
            <a:off x="1790640" y="5638680"/>
            <a:ext cx="887688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Точность около 1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  <a:ea typeface="DejaVu Sans"/>
              </a:rPr>
              <a:t> о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С при температурах около 0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  <a:ea typeface="DejaVu Sans"/>
              </a:rPr>
              <a:t> о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С,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ухудшается до 10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  <a:ea typeface="DejaVu Sans"/>
              </a:rPr>
              <a:t> о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С при температурах 400-600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  <a:ea typeface="DejaVu Sans"/>
              </a:rPr>
              <a:t> о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С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9" name="Picture 6" descr="t-120-radial.jpg"/>
          <p:cNvPicPr/>
          <p:nvPr/>
        </p:nvPicPr>
        <p:blipFill>
          <a:blip r:embed="rId3"/>
          <a:stretch/>
        </p:blipFill>
        <p:spPr>
          <a:xfrm>
            <a:off x="8761320" y="1600200"/>
            <a:ext cx="2065320" cy="3319200"/>
          </a:xfrm>
          <a:prstGeom prst="rect">
            <a:avLst/>
          </a:prstGeom>
          <a:ln w="0">
            <a:noFill/>
          </a:ln>
        </p:spPr>
      </p:pic>
      <p:sp>
        <p:nvSpPr>
          <p:cNvPr id="600" name="TextBox 7"/>
          <p:cNvSpPr/>
          <p:nvPr/>
        </p:nvSpPr>
        <p:spPr>
          <a:xfrm>
            <a:off x="2907000" y="1600200"/>
            <a:ext cx="2419920" cy="47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Спиральный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1" name="TextBox 8"/>
          <p:cNvSpPr/>
          <p:nvPr/>
        </p:nvSpPr>
        <p:spPr>
          <a:xfrm>
            <a:off x="8905680" y="4952880"/>
            <a:ext cx="2287080" cy="47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Пружинный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Газотермические методы и средства измерения температуры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6666"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Газотермическая температура определяется из уравнения состояния: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                               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</a:rPr>
              <a:t>PV=</a:t>
            </a:r>
            <a:r>
              <a:rPr lang="el-GR" sz="2800" b="0" strike="noStrike" spc="-1">
                <a:solidFill>
                  <a:srgbClr val="465562"/>
                </a:solidFill>
                <a:latin typeface="Calibri"/>
              </a:rPr>
              <a:t>ν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</a:rPr>
              <a:t>RT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  <a:tabLst>
                <a:tab pos="0" algn="l"/>
              </a:tabLst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Поскольку в термометре используется реальный газ, надо использовать уравнение Ван-дер-Ваальса: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его можно разложить в ряд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- </a:t>
            </a:r>
            <a:r>
              <a:rPr lang="ru-RU" sz="2800" b="0" i="1" strike="noStrike" spc="-1">
                <a:solidFill>
                  <a:srgbClr val="465562"/>
                </a:solidFill>
                <a:latin typeface="Euphemia"/>
              </a:rPr>
              <a:t>вириальное разложение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04" name="Picture 10"/>
          <p:cNvGraphicFramePr/>
          <p:nvPr/>
        </p:nvGraphicFramePr>
        <p:xfrm>
          <a:off x="4094280" y="3929040"/>
          <a:ext cx="3458520" cy="10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r:id="rId3" imgW="0" imgH="0" progId="Equation.3">
                  <p:embed/>
                </p:oleObj>
              </mc:Choice>
              <mc:Fallback>
                <p:oleObj r:id="rId3" imgW="0" imgH="0" progId="Equation.3">
                  <p:embed/>
                  <p:pic>
                    <p:nvPicPr>
                      <p:cNvPr id="605" name="Picture 10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4094280" y="3929040"/>
                        <a:ext cx="3458520" cy="102600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" name="Picture 11"/>
          <p:cNvGraphicFramePr/>
          <p:nvPr/>
        </p:nvGraphicFramePr>
        <p:xfrm>
          <a:off x="6551640" y="4724280"/>
          <a:ext cx="4369320" cy="8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r:id="rId5" imgW="0" imgH="0" progId="Equation.3">
                  <p:embed/>
                </p:oleObj>
              </mc:Choice>
              <mc:Fallback>
                <p:oleObj r:id="rId5" imgW="0" imgH="0" progId="Equation.3">
                  <p:embed/>
                  <p:pic>
                    <p:nvPicPr>
                      <p:cNvPr id="607" name="Picture 11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6551640" y="4724280"/>
                        <a:ext cx="4369320" cy="83700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659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Вириальные коэффициенты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9" name="Content Placeholder 3" descr="VirialCoeff.gif"/>
          <p:cNvPicPr/>
          <p:nvPr/>
        </p:nvPicPr>
        <p:blipFill>
          <a:blip r:embed="rId2"/>
          <a:stretch/>
        </p:blipFill>
        <p:spPr>
          <a:xfrm>
            <a:off x="4074840" y="1934280"/>
            <a:ext cx="4199400" cy="3935520"/>
          </a:xfrm>
          <a:prstGeom prst="rect">
            <a:avLst/>
          </a:prstGeom>
          <a:ln w="0">
            <a:noFill/>
          </a:ln>
        </p:spPr>
      </p:pic>
      <p:sp>
        <p:nvSpPr>
          <p:cNvPr id="610" name="TextBox 4"/>
          <p:cNvSpPr/>
          <p:nvPr/>
        </p:nvSpPr>
        <p:spPr>
          <a:xfrm>
            <a:off x="1522440" y="5791320"/>
            <a:ext cx="10000080" cy="47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Второй вириальный коэффициент для различных газов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TextBox 5"/>
          <p:cNvSpPr/>
          <p:nvPr/>
        </p:nvSpPr>
        <p:spPr>
          <a:xfrm>
            <a:off x="1217520" y="990720"/>
            <a:ext cx="10666800" cy="107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Вириальные коэффициенты </a:t>
            </a:r>
            <a:r>
              <a:rPr lang="en-US" sz="2400" b="0" strike="noStrike" spc="-1">
                <a:solidFill>
                  <a:srgbClr val="465562"/>
                </a:solidFill>
                <a:latin typeface="Euphemia"/>
                <a:ea typeface="DejaVu Sans"/>
              </a:rPr>
              <a:t>B, C …</a:t>
            </a:r>
            <a:r>
              <a:rPr lang="ru-RU" sz="2400" b="0" strike="noStrike" spc="-1">
                <a:solidFill>
                  <a:srgbClr val="465562"/>
                </a:solidFill>
                <a:latin typeface="Euphemia"/>
                <a:ea typeface="DejaVu Sans"/>
              </a:rPr>
              <a:t> характеризуют взаимодействие между молекулами в системе и в общем случае зависят от температуры</a:t>
            </a:r>
            <a:r>
              <a:rPr lang="en-US" sz="2400" b="0" strike="noStrike" spc="-1">
                <a:solidFill>
                  <a:srgbClr val="465562"/>
                </a:solidFill>
                <a:latin typeface="Euphemia"/>
                <a:ea typeface="DejaVu Sans"/>
              </a:rPr>
              <a:t>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Газовые термометры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Как правило в газовых термометрах используют гелий или водород.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Измеряемая температура равна Т=273.15*(Р/Р</a:t>
            </a:r>
            <a:r>
              <a:rPr lang="ru-RU" sz="2800" b="0" strike="noStrike" spc="-1" baseline="-25000">
                <a:solidFill>
                  <a:srgbClr val="465562"/>
                </a:solidFill>
                <a:latin typeface="Euphemia"/>
              </a:rPr>
              <a:t>0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)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В шкале учитывается поправки на неидеальность газа.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4" name="Picture 3" descr="Plinski-termometer2.png"/>
          <p:cNvPicPr/>
          <p:nvPr/>
        </p:nvPicPr>
        <p:blipFill>
          <a:blip r:embed="rId2"/>
          <a:stretch/>
        </p:blipFill>
        <p:spPr>
          <a:xfrm>
            <a:off x="2665440" y="3962520"/>
            <a:ext cx="6057000" cy="2122920"/>
          </a:xfrm>
          <a:prstGeom prst="rect">
            <a:avLst/>
          </a:prstGeom>
          <a:ln w="0">
            <a:noFill/>
          </a:ln>
        </p:spPr>
      </p:pic>
      <p:sp>
        <p:nvSpPr>
          <p:cNvPr id="615" name="TextBox 4"/>
          <p:cNvSpPr/>
          <p:nvPr/>
        </p:nvSpPr>
        <p:spPr>
          <a:xfrm>
            <a:off x="1674720" y="6019920"/>
            <a:ext cx="9676440" cy="74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Два варианта газовых термометров: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постоянного давления и постоянного объёма.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73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Газовые термометры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TextBox 6"/>
          <p:cNvSpPr/>
          <p:nvPr/>
        </p:nvSpPr>
        <p:spPr>
          <a:xfrm>
            <a:off x="1827360" y="1752480"/>
            <a:ext cx="9066600" cy="431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Газовые термометры применяются в очень широком диапазоне температур – 2 до 1500 К.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Абсолютная погрешность может достигать 3</a:t>
            </a:r>
            <a:r>
              <a:rPr lang="ru-RU" sz="2800" b="0" strike="noStrike" spc="-1">
                <a:solidFill>
                  <a:srgbClr val="465562"/>
                </a:solidFill>
                <a:latin typeface="Times New Roman"/>
                <a:ea typeface="DejaVu Sans"/>
              </a:rPr>
              <a:t>∙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10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  <a:ea typeface="DejaVu Sans"/>
              </a:rPr>
              <a:t>-3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 К.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Газовые термометры постоянного давления вышли из употребления.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При низких и умеренных температурах в качестве рабочего тела применяют гелий и водород, при высоких (до 1500 К) – азот.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88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Газовые термометры постоянного объёма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9" name="Picture 3" descr="GasTerm1.jpeg"/>
          <p:cNvPicPr/>
          <p:nvPr/>
        </p:nvPicPr>
        <p:blipFill>
          <a:blip r:embed="rId2"/>
          <a:stretch/>
        </p:blipFill>
        <p:spPr>
          <a:xfrm>
            <a:off x="1979640" y="4114800"/>
            <a:ext cx="2729880" cy="2327760"/>
          </a:xfrm>
          <a:prstGeom prst="rect">
            <a:avLst/>
          </a:prstGeom>
          <a:ln w="0">
            <a:noFill/>
          </a:ln>
        </p:spPr>
      </p:pic>
      <p:pic>
        <p:nvPicPr>
          <p:cNvPr id="620" name="Picture 5" descr="GasTerm3.jpg"/>
          <p:cNvPicPr/>
          <p:nvPr/>
        </p:nvPicPr>
        <p:blipFill>
          <a:blip r:embed="rId3"/>
          <a:stretch/>
        </p:blipFill>
        <p:spPr>
          <a:xfrm>
            <a:off x="7594560" y="1928880"/>
            <a:ext cx="3523320" cy="3075480"/>
          </a:xfrm>
          <a:prstGeom prst="rect">
            <a:avLst/>
          </a:prstGeom>
          <a:ln w="0">
            <a:noFill/>
          </a:ln>
        </p:spPr>
      </p:pic>
      <p:pic>
        <p:nvPicPr>
          <p:cNvPr id="621" name="Picture 6" descr="Gas_thermometer_and_absolute_zero.jpg"/>
          <p:cNvPicPr/>
          <p:nvPr/>
        </p:nvPicPr>
        <p:blipFill>
          <a:blip r:embed="rId4"/>
          <a:stretch/>
        </p:blipFill>
        <p:spPr>
          <a:xfrm>
            <a:off x="1674720" y="1219320"/>
            <a:ext cx="5005440" cy="273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Акустический термометр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Скорость звука в идеальном газе зависит от температуры как: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240" indent="2052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где С</a:t>
            </a:r>
            <a:r>
              <a:rPr lang="en-US" sz="2800" b="0" strike="noStrike" spc="-1" baseline="-25000">
                <a:solidFill>
                  <a:srgbClr val="465562"/>
                </a:solidFill>
                <a:latin typeface="Euphemia"/>
              </a:rPr>
              <a:t>P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</a:rPr>
              <a:t>,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С</a:t>
            </a:r>
            <a:r>
              <a:rPr lang="en-US" sz="2800" b="0" strike="noStrike" spc="-1" baseline="-25000">
                <a:solidFill>
                  <a:srgbClr val="465562"/>
                </a:solidFill>
                <a:latin typeface="Euphemia"/>
              </a:rPr>
              <a:t>V 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</a:rPr>
              <a:t>–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теплоёмкости при постоянном давлении и объёме, </a:t>
            </a:r>
            <a:r>
              <a:rPr lang="el-GR" sz="2800" b="0" strike="noStrike" spc="-1">
                <a:solidFill>
                  <a:srgbClr val="465562"/>
                </a:solidFill>
                <a:latin typeface="Euphemia"/>
              </a:rPr>
              <a:t>μ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 – молярная масса.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240" indent="-2462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  <a:tabLst>
                <a:tab pos="0" algn="l"/>
              </a:tabLst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В реальном газе необходимо учитывать поправку: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24" name="Picture 10"/>
          <p:cNvGraphicFramePr/>
          <p:nvPr/>
        </p:nvGraphicFramePr>
        <p:xfrm>
          <a:off x="3451320" y="2500200"/>
          <a:ext cx="2154240" cy="116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r:id="rId3" imgW="0" imgH="0" progId="Equation.3">
                  <p:embed/>
                </p:oleObj>
              </mc:Choice>
              <mc:Fallback>
                <p:oleObj r:id="rId3" imgW="0" imgH="0" progId="Equation.3">
                  <p:embed/>
                  <p:pic>
                    <p:nvPicPr>
                      <p:cNvPr id="625" name="Picture 10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3451320" y="2500200"/>
                        <a:ext cx="2154240" cy="11689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" name="Picture 11"/>
          <p:cNvGraphicFramePr/>
          <p:nvPr/>
        </p:nvGraphicFramePr>
        <p:xfrm>
          <a:off x="3308400" y="5357880"/>
          <a:ext cx="2284920" cy="105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r:id="rId5" imgW="0" imgH="0" progId="Equation.3">
                  <p:embed/>
                </p:oleObj>
              </mc:Choice>
              <mc:Fallback>
                <p:oleObj r:id="rId5" imgW="0" imgH="0" progId="Equation.3">
                  <p:embed/>
                  <p:pic>
                    <p:nvPicPr>
                      <p:cNvPr id="627" name="Picture 11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3308400" y="5357880"/>
                        <a:ext cx="2284920" cy="10551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Акустический термометр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9" name="Content Placeholder 3" descr="AcousticTerm1.jpg"/>
          <p:cNvPicPr/>
          <p:nvPr/>
        </p:nvPicPr>
        <p:blipFill>
          <a:blip r:embed="rId2"/>
          <a:stretch/>
        </p:blipFill>
        <p:spPr>
          <a:xfrm>
            <a:off x="2249640" y="1860480"/>
            <a:ext cx="8469720" cy="405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81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Океанская акустическая томография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1" name="Content Placeholder 3" descr="800px-Tomography_atlantic.png"/>
          <p:cNvPicPr/>
          <p:nvPr/>
        </p:nvPicPr>
        <p:blipFill>
          <a:blip r:embed="rId2"/>
          <a:stretch/>
        </p:blipFill>
        <p:spPr>
          <a:xfrm>
            <a:off x="1522440" y="1981080"/>
            <a:ext cx="3685680" cy="3275640"/>
          </a:xfrm>
          <a:prstGeom prst="rect">
            <a:avLst/>
          </a:prstGeom>
          <a:ln w="0">
            <a:noFill/>
          </a:ln>
        </p:spPr>
      </p:pic>
      <p:sp>
        <p:nvSpPr>
          <p:cNvPr id="632" name="TextBox 4"/>
          <p:cNvSpPr/>
          <p:nvPr/>
        </p:nvSpPr>
        <p:spPr>
          <a:xfrm>
            <a:off x="5408640" y="1828800"/>
            <a:ext cx="6323400" cy="354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Океанская акустическая томография это метод исследования трёхмерного распределения температуры в океане по изменению скорости звука. Изменение температуры воды на 1 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  <a:ea typeface="DejaVu Sans"/>
              </a:rPr>
              <a:t>о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С соответствует изменению скорости звука в воде примерно на 4 м/с.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Акустический термометр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По сравнению с газовым термометром обладает на порядок более низкой точностью по сравнению с газовым термометром.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Используется в основном для измерения температуры в диапазоне 2 - 20 К.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Классификация термодинамических величин (</a:t>
            </a:r>
            <a:r>
              <a:rPr lang="ru-RU" sz="3600" b="0" i="1" strike="noStrike" spc="-1">
                <a:solidFill>
                  <a:srgbClr val="344049"/>
                </a:solidFill>
                <a:latin typeface="Euphemia"/>
              </a:rPr>
              <a:t>Лекция 3</a:t>
            </a: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)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0" name="Picture 2" descr="Картинки по запросу термодинамические величины"/>
          <p:cNvPicPr/>
          <p:nvPr/>
        </p:nvPicPr>
        <p:blipFill>
          <a:blip r:embed="rId2"/>
          <a:stretch/>
        </p:blipFill>
        <p:spPr>
          <a:xfrm>
            <a:off x="2854080" y="1417680"/>
            <a:ext cx="6764400" cy="532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Металлические термометры сопротивления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Зависимость электросопротивления у металлов описывается формулой: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Вклад квадратичного члена достаточно велик, поэтому диапазон измерений не очень большой.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Для платины </a:t>
            </a:r>
            <a:r>
              <a:rPr lang="el-GR" sz="2800" b="0" strike="noStrike" spc="-1">
                <a:solidFill>
                  <a:srgbClr val="465562"/>
                </a:solidFill>
                <a:latin typeface="Euphemia"/>
              </a:rPr>
              <a:t>α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=3.9083×10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</a:rPr>
              <a:t>-3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°С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</a:rPr>
              <a:t>-1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, </a:t>
            </a:r>
            <a:r>
              <a:rPr lang="el-GR" sz="2800" b="0" strike="noStrike" spc="-1">
                <a:solidFill>
                  <a:srgbClr val="465562"/>
                </a:solidFill>
                <a:latin typeface="Euphemia"/>
              </a:rPr>
              <a:t>β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=-5.775×10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</a:rPr>
              <a:t>-7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°С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</a:rPr>
              <a:t>-2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, </a:t>
            </a:r>
            <a:r>
              <a:rPr lang="el-GR" sz="2800" b="0" strike="noStrike" spc="-1">
                <a:solidFill>
                  <a:srgbClr val="465562"/>
                </a:solidFill>
                <a:latin typeface="Euphemia"/>
              </a:rPr>
              <a:t>γ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=-4.183 ×10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</a:rPr>
              <a:t>-12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°С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</a:rPr>
              <a:t>-3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37" name="Picture 6"/>
          <p:cNvGraphicFramePr/>
          <p:nvPr/>
        </p:nvGraphicFramePr>
        <p:xfrm>
          <a:off x="1822320" y="2643120"/>
          <a:ext cx="6957000" cy="61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r:id="rId3" imgW="0" imgH="0" progId="Equation.3">
                  <p:embed/>
                </p:oleObj>
              </mc:Choice>
              <mc:Fallback>
                <p:oleObj r:id="rId3" imgW="0" imgH="0" progId="Equation.3">
                  <p:embed/>
                  <p:pic>
                    <p:nvPicPr>
                      <p:cNvPr id="638" name="Picture 6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822320" y="2643120"/>
                        <a:ext cx="6957000" cy="6195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Схемы включения термометров сопротивления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0" name="Picture 3" descr="Twowire.gif"/>
          <p:cNvPicPr/>
          <p:nvPr/>
        </p:nvPicPr>
        <p:blipFill>
          <a:blip r:embed="rId2"/>
          <a:stretch/>
        </p:blipFill>
        <p:spPr>
          <a:xfrm>
            <a:off x="1736640" y="1714320"/>
            <a:ext cx="2856600" cy="1427760"/>
          </a:xfrm>
          <a:prstGeom prst="rect">
            <a:avLst/>
          </a:prstGeom>
          <a:ln w="0">
            <a:noFill/>
          </a:ln>
        </p:spPr>
      </p:pic>
      <p:pic>
        <p:nvPicPr>
          <p:cNvPr id="641" name="Picture 4" descr="TermScheme.jpg"/>
          <p:cNvPicPr/>
          <p:nvPr/>
        </p:nvPicPr>
        <p:blipFill>
          <a:blip r:embed="rId3"/>
          <a:stretch/>
        </p:blipFill>
        <p:spPr>
          <a:xfrm>
            <a:off x="6094440" y="1666800"/>
            <a:ext cx="3342240" cy="4047120"/>
          </a:xfrm>
          <a:prstGeom prst="rect">
            <a:avLst/>
          </a:prstGeom>
          <a:ln w="0">
            <a:noFill/>
          </a:ln>
        </p:spPr>
      </p:pic>
      <p:sp>
        <p:nvSpPr>
          <p:cNvPr id="642" name="TextBox 5"/>
          <p:cNvSpPr/>
          <p:nvPr/>
        </p:nvSpPr>
        <p:spPr>
          <a:xfrm>
            <a:off x="1379520" y="3286080"/>
            <a:ext cx="4642560" cy="239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Двух-, трех- и четрырёхпроводные схемы включения термометров сопротивления.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Наиболее часто используется трёхпроводная схема.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Полупроводниковые термометры сопротивления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3333"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Обладают более высокой чувствительностью по сравнению с металлическими.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Сопротивление полупроводников падает нелинейно с ростом температуры: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240" indent="2052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Где А, 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</a:rPr>
              <a:t>b, B –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 постоянные коэффициенты.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240" indent="-2462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  <a:tabLst>
                <a:tab pos="0" algn="l"/>
              </a:tabLst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Из зависимости сопротивления видно что с уменьшением </a:t>
            </a:r>
            <a:r>
              <a:rPr lang="en-US" sz="2800" b="0" strike="noStrike" spc="-1">
                <a:solidFill>
                  <a:srgbClr val="465562"/>
                </a:solidFill>
                <a:latin typeface="Euphemia"/>
              </a:rPr>
              <a:t>T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, чувствительность термометра повышается.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240" indent="-24624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  <a:tabLst>
                <a:tab pos="0" algn="l"/>
              </a:tabLst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В основном используются для измерения низких температур. Диапазон от 4 до 500 К.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45" name="Picture 6"/>
          <p:cNvGraphicFramePr/>
          <p:nvPr/>
        </p:nvGraphicFramePr>
        <p:xfrm>
          <a:off x="5665680" y="3143160"/>
          <a:ext cx="2225520" cy="7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r:id="rId3" imgW="0" imgH="0" progId="Equation.3">
                  <p:embed/>
                </p:oleObj>
              </mc:Choice>
              <mc:Fallback>
                <p:oleObj r:id="rId3" imgW="0" imgH="0" progId="Equation.3">
                  <p:embed/>
                  <p:pic>
                    <p:nvPicPr>
                      <p:cNvPr id="646" name="Picture 6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5665680" y="3143160"/>
                        <a:ext cx="2225520" cy="78480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Термометры сопротивления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8" name="Content Placeholder 3" descr="TermRes.jpg"/>
          <p:cNvPicPr/>
          <p:nvPr/>
        </p:nvPicPr>
        <p:blipFill>
          <a:blip r:embed="rId2"/>
          <a:stretch/>
        </p:blipFill>
        <p:spPr>
          <a:xfrm>
            <a:off x="2039760" y="1606680"/>
            <a:ext cx="3970440" cy="2035800"/>
          </a:xfrm>
          <a:prstGeom prst="rect">
            <a:avLst/>
          </a:prstGeom>
          <a:ln w="0">
            <a:noFill/>
          </a:ln>
        </p:spPr>
      </p:pic>
      <p:pic>
        <p:nvPicPr>
          <p:cNvPr id="649" name="Picture 4" descr="TermRes1.jpg"/>
          <p:cNvPicPr/>
          <p:nvPr/>
        </p:nvPicPr>
        <p:blipFill>
          <a:blip r:embed="rId3"/>
          <a:stretch/>
        </p:blipFill>
        <p:spPr>
          <a:xfrm>
            <a:off x="7094520" y="1500120"/>
            <a:ext cx="4070880" cy="4070880"/>
          </a:xfrm>
          <a:prstGeom prst="rect">
            <a:avLst/>
          </a:prstGeom>
          <a:ln w="0">
            <a:noFill/>
          </a:ln>
        </p:spPr>
      </p:pic>
      <p:pic>
        <p:nvPicPr>
          <p:cNvPr id="650" name="Picture 5" descr="TermRes2.jpg"/>
          <p:cNvPicPr/>
          <p:nvPr/>
        </p:nvPicPr>
        <p:blipFill>
          <a:blip r:embed="rId4"/>
          <a:stretch/>
        </p:blipFill>
        <p:spPr>
          <a:xfrm>
            <a:off x="2308320" y="3944160"/>
            <a:ext cx="4070880" cy="2509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Преимущества и недостатки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8611" lnSpcReduction="20000"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1" strike="noStrike" spc="-1">
                <a:solidFill>
                  <a:srgbClr val="465562"/>
                </a:solidFill>
                <a:latin typeface="Euphemia"/>
              </a:rPr>
              <a:t>Преимущества термометров сопротивления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Высокая точность измерений (обычно лучше ±1 °C), может доходить до 0,13 тысячных °C (0,013).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Возможность исключения влияния изменения сопротивления линий связи на результат измерения при использовании 3- или 4-проводной схемы измерений.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Практически линейная характеристика (при сравнительно невысоких температурах).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1" strike="noStrike" spc="-1">
                <a:solidFill>
                  <a:srgbClr val="465562"/>
                </a:solidFill>
                <a:latin typeface="Euphemia"/>
              </a:rPr>
              <a:t>Недостатки термометров сопротивления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Относительно малый диапазон измерений (по сравнению с термопарами)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Дороговизна (в сравнении с термопарами из неблагородных металлов, для платиновых термометров сопротивления типа ТСП).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400" b="0" strike="noStrike" spc="-1">
                <a:solidFill>
                  <a:srgbClr val="465562"/>
                </a:solidFill>
                <a:latin typeface="Euphemia"/>
              </a:rPr>
              <a:t>Требуется дополнительный источник питания для задания тока через датчик.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 dirty="0">
                <a:solidFill>
                  <a:srgbClr val="344049"/>
                </a:solidFill>
                <a:latin typeface="Euphemia"/>
              </a:rPr>
              <a:t>Термоэлектрические методы измерения </a:t>
            </a:r>
            <a:r>
              <a:rPr lang="ru-RU" sz="3600" b="0" strike="noStrike" spc="-1" dirty="0" smtClean="0">
                <a:solidFill>
                  <a:srgbClr val="344049"/>
                </a:solidFill>
                <a:latin typeface="Euphemia"/>
              </a:rPr>
              <a:t>температуры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3333"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Основаны на эффекте </a:t>
            </a:r>
            <a:r>
              <a:rPr lang="ru-RU" sz="2800" b="0" strike="noStrike" spc="-1" dirty="0" err="1">
                <a:solidFill>
                  <a:srgbClr val="465562"/>
                </a:solidFill>
                <a:latin typeface="Euphemia"/>
              </a:rPr>
              <a:t>Зеебека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, состоящего в том, что в замкнутой цепи, состоящей из разнородных проводников, возникает </a:t>
            </a:r>
            <a:r>
              <a:rPr lang="ru-RU" sz="2800" b="0" strike="noStrike" spc="-1" dirty="0" err="1">
                <a:solidFill>
                  <a:srgbClr val="465562"/>
                </a:solidFill>
                <a:latin typeface="Euphemia"/>
              </a:rPr>
              <a:t>термо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-ЭДС, если места контактов поддерживают при разных температурах: </a:t>
            </a:r>
            <a:r>
              <a:rPr lang="en-US" sz="2800" b="0" strike="noStrike" spc="-1" dirty="0">
                <a:solidFill>
                  <a:srgbClr val="465562"/>
                </a:solidFill>
                <a:latin typeface="Euphemia"/>
              </a:rPr>
              <a:t>E=</a:t>
            </a:r>
            <a:r>
              <a:rPr lang="el-GR" sz="2800" b="0" strike="noStrike" spc="-1" dirty="0">
                <a:solidFill>
                  <a:srgbClr val="465562"/>
                </a:solidFill>
                <a:latin typeface="Calibri"/>
              </a:rPr>
              <a:t>α</a:t>
            </a:r>
            <a:r>
              <a:rPr lang="en-US" sz="2800" b="0" strike="noStrike" spc="-1" baseline="-25000" dirty="0">
                <a:solidFill>
                  <a:srgbClr val="465562"/>
                </a:solidFill>
                <a:latin typeface="Euphemia"/>
              </a:rPr>
              <a:t>12</a:t>
            </a:r>
            <a:r>
              <a:rPr lang="en-US" sz="2800" b="0" strike="noStrike" spc="-1" dirty="0">
                <a:solidFill>
                  <a:srgbClr val="465562"/>
                </a:solidFill>
                <a:latin typeface="Euphemia"/>
              </a:rPr>
              <a:t>(T</a:t>
            </a:r>
            <a:r>
              <a:rPr lang="en-US" sz="2800" b="0" strike="noStrike" spc="-1" baseline="-25000" dirty="0">
                <a:solidFill>
                  <a:srgbClr val="465562"/>
                </a:solidFill>
                <a:latin typeface="Euphemia"/>
              </a:rPr>
              <a:t>2</a:t>
            </a:r>
            <a:r>
              <a:rPr lang="en-US" sz="2800" b="0" strike="noStrike" spc="-1" dirty="0">
                <a:solidFill>
                  <a:srgbClr val="465562"/>
                </a:solidFill>
                <a:latin typeface="Euphemia"/>
              </a:rPr>
              <a:t>-T</a:t>
            </a:r>
            <a:r>
              <a:rPr lang="en-US" sz="2800" b="0" strike="noStrike" spc="-1" baseline="-25000" dirty="0">
                <a:solidFill>
                  <a:srgbClr val="465562"/>
                </a:solidFill>
                <a:latin typeface="Euphemia"/>
              </a:rPr>
              <a:t>1</a:t>
            </a:r>
            <a:r>
              <a:rPr lang="en-US" sz="2800" b="0" strike="noStrike" spc="-1" dirty="0">
                <a:solidFill>
                  <a:srgbClr val="465562"/>
                </a:solidFill>
                <a:latin typeface="Euphemia"/>
              </a:rPr>
              <a:t>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Эффект состоит из нескольких компонент: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400" b="0" strike="noStrike" spc="-1" dirty="0">
                <a:solidFill>
                  <a:srgbClr val="465562"/>
                </a:solidFill>
                <a:latin typeface="Euphemia"/>
              </a:rPr>
              <a:t>Объёмной разности потенциалов (поток </a:t>
            </a:r>
            <a:r>
              <a:rPr lang="ru-RU" sz="2400" b="0" strike="noStrike" spc="-1" dirty="0" err="1">
                <a:solidFill>
                  <a:srgbClr val="465562"/>
                </a:solidFill>
                <a:latin typeface="Euphemia"/>
              </a:rPr>
              <a:t>элетронов</a:t>
            </a:r>
            <a:r>
              <a:rPr lang="ru-RU" sz="2400" b="0" strike="noStrike" spc="-1" dirty="0">
                <a:solidFill>
                  <a:srgbClr val="465562"/>
                </a:solidFill>
                <a:latin typeface="Euphemia"/>
              </a:rPr>
              <a:t> от горячего конца проводника к </a:t>
            </a:r>
            <a:r>
              <a:rPr lang="ru-RU" sz="2400" b="0" strike="noStrike" spc="-1" dirty="0" smtClean="0">
                <a:solidFill>
                  <a:srgbClr val="465562"/>
                </a:solidFill>
                <a:latin typeface="Euphemia"/>
              </a:rPr>
              <a:t>холодному</a:t>
            </a:r>
            <a:r>
              <a:rPr lang="ru-RU" sz="2400" b="0" strike="noStrike" spc="-1" dirty="0">
                <a:solidFill>
                  <a:srgbClr val="465562"/>
                </a:solidFill>
                <a:latin typeface="Euphemia"/>
              </a:rPr>
              <a:t>).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400" b="0" strike="noStrike" spc="-1" dirty="0">
                <a:solidFill>
                  <a:srgbClr val="465562"/>
                </a:solidFill>
                <a:latin typeface="Euphemia"/>
              </a:rPr>
              <a:t>Контактной разности потенциалов (разность энергий Ферми).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400" b="0" strike="noStrike" spc="-1" dirty="0">
                <a:solidFill>
                  <a:srgbClr val="465562"/>
                </a:solidFill>
                <a:latin typeface="Euphemia"/>
              </a:rPr>
              <a:t>Фононного увлечения (поток фононов от горячего конца к холодному).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400" b="0" strike="noStrike" spc="-1" dirty="0">
                <a:solidFill>
                  <a:srgbClr val="465562"/>
                </a:solidFill>
                <a:latin typeface="Euphemia"/>
              </a:rPr>
              <a:t>Магнонного увлечения (наблюдается в магнетиках).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Термопара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6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1" strike="noStrike" spc="-1">
                <a:solidFill>
                  <a:srgbClr val="465562"/>
                </a:solidFill>
                <a:latin typeface="Euphemia"/>
              </a:rPr>
              <a:t>Термопа́ра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 (термоэлектрический преобразователь) — устройство</a:t>
            </a:r>
            <a:r>
              <a:rPr lang="ru-RU" sz="2800" b="0" i="1" strike="noStrike" spc="-1">
                <a:solidFill>
                  <a:srgbClr val="465562"/>
                </a:solidFill>
                <a:latin typeface="Euphemia"/>
              </a:rPr>
              <a:t>, применяемое 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для измерения температуры.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7" name="Picture 3" descr="Termocouple1.png"/>
          <p:cNvPicPr/>
          <p:nvPr/>
        </p:nvPicPr>
        <p:blipFill>
          <a:blip r:embed="rId2"/>
          <a:stretch/>
        </p:blipFill>
        <p:spPr>
          <a:xfrm>
            <a:off x="7166160" y="2714760"/>
            <a:ext cx="4494600" cy="1446840"/>
          </a:xfrm>
          <a:prstGeom prst="rect">
            <a:avLst/>
          </a:prstGeom>
          <a:ln w="0">
            <a:noFill/>
          </a:ln>
        </p:spPr>
      </p:pic>
      <p:pic>
        <p:nvPicPr>
          <p:cNvPr id="658" name="Picture 4" descr="Thermocouple2.jpg"/>
          <p:cNvPicPr/>
          <p:nvPr/>
        </p:nvPicPr>
        <p:blipFill>
          <a:blip r:embed="rId3"/>
          <a:srcRect t="36310" b="32958"/>
          <a:stretch/>
        </p:blipFill>
        <p:spPr>
          <a:xfrm>
            <a:off x="7968240" y="4883760"/>
            <a:ext cx="3406680" cy="784800"/>
          </a:xfrm>
          <a:prstGeom prst="rect">
            <a:avLst/>
          </a:prstGeom>
          <a:ln w="0">
            <a:noFill/>
          </a:ln>
        </p:spPr>
      </p:pic>
      <p:pic>
        <p:nvPicPr>
          <p:cNvPr id="10242" name="Picture 2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56" y="2714760"/>
            <a:ext cx="2343629" cy="345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81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Термопары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79166" lnSpcReduction="10000"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1" strike="noStrike" spc="-1">
                <a:solidFill>
                  <a:srgbClr val="465562"/>
                </a:solidFill>
                <a:latin typeface="Euphemia"/>
              </a:rPr>
              <a:t>Преимущества термопар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300" b="0" strike="noStrike" spc="-1">
                <a:solidFill>
                  <a:srgbClr val="465562"/>
                </a:solidFill>
                <a:latin typeface="Euphemia"/>
              </a:rPr>
              <a:t>Высокая точность измерения значений температуры (вплоть до ±0,01 °С).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300" b="0" strike="noStrike" spc="-1">
                <a:solidFill>
                  <a:srgbClr val="465562"/>
                </a:solidFill>
                <a:latin typeface="Euphemia"/>
              </a:rPr>
              <a:t>Большой температурный диапазон измерения: от −250 °C до +2500 °C.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300" b="0" strike="noStrike" spc="-1">
                <a:solidFill>
                  <a:srgbClr val="465562"/>
                </a:solidFill>
                <a:latin typeface="Euphemia"/>
              </a:rPr>
              <a:t>Простота.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300" b="0" strike="noStrike" spc="-1">
                <a:solidFill>
                  <a:srgbClr val="465562"/>
                </a:solidFill>
                <a:latin typeface="Euphemia"/>
              </a:rPr>
              <a:t>Дешевизна.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300" b="0" strike="noStrike" spc="-1">
                <a:solidFill>
                  <a:srgbClr val="465562"/>
                </a:solidFill>
                <a:latin typeface="Euphemia"/>
              </a:rPr>
              <a:t>Надёжность.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1" strike="noStrike" spc="-1">
                <a:solidFill>
                  <a:srgbClr val="465562"/>
                </a:solidFill>
                <a:latin typeface="Euphemia"/>
              </a:rPr>
              <a:t>Недостатки термопар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300" b="0" strike="noStrike" spc="-1">
                <a:solidFill>
                  <a:srgbClr val="465562"/>
                </a:solidFill>
                <a:latin typeface="Euphemia"/>
              </a:rPr>
              <a:t>Для получения высокой точности измерения температуры (до ±0,01 °С) требуется индивидуальная градуировка термопары.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300" b="0" strike="noStrike" spc="-1">
                <a:solidFill>
                  <a:srgbClr val="465562"/>
                </a:solidFill>
                <a:latin typeface="Euphemia"/>
              </a:rPr>
              <a:t>На показания влияет температура свободных концов, на которую необходимо вносить поправку. 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300" b="0" strike="noStrike" spc="-1">
                <a:solidFill>
                  <a:srgbClr val="465562"/>
                </a:solidFill>
                <a:latin typeface="Euphemia"/>
              </a:rPr>
              <a:t>Эффект Пельтье (необходимо исключить протекание тока через термопару).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300" b="0" strike="noStrike" spc="-1">
                <a:solidFill>
                  <a:srgbClr val="465562"/>
                </a:solidFill>
                <a:latin typeface="Euphemia"/>
              </a:rPr>
              <a:t>Зависимость ТЭДС от температуры существенно нелинейна. 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300" b="0" strike="noStrike" spc="-1">
                <a:solidFill>
                  <a:srgbClr val="465562"/>
                </a:solidFill>
                <a:latin typeface="Euphemia"/>
              </a:rPr>
              <a:t>На большой длине термопарных и удлинительных проводов может возникать эффект «антенны» для существующих электромагнитных полей.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Магнитометрические способы измерения температуры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Основан на изменении магнитной проницаемости парамагнитного образца от температуры.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При температурах меньше 1 К магнитная восриимчивость </a:t>
            </a:r>
            <a:r>
              <a:rPr lang="el-GR" sz="2800" b="0" strike="noStrike" spc="-1">
                <a:solidFill>
                  <a:srgbClr val="465562"/>
                </a:solidFill>
                <a:latin typeface="Calibri"/>
              </a:rPr>
              <a:t>χ</a:t>
            </a:r>
            <a:r>
              <a:rPr lang="ru-RU" sz="2800" b="0" strike="noStrike" spc="-1">
                <a:solidFill>
                  <a:srgbClr val="465562"/>
                </a:solidFill>
                <a:latin typeface="Calibri"/>
              </a:rPr>
              <a:t> 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описывается формулой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4" name="Picture 3" descr="Spin.gif"/>
          <p:cNvPicPr/>
          <p:nvPr/>
        </p:nvPicPr>
        <p:blipFill>
          <a:blip r:embed="rId3"/>
          <a:stretch/>
        </p:blipFill>
        <p:spPr>
          <a:xfrm>
            <a:off x="2817720" y="2357280"/>
            <a:ext cx="6775920" cy="2681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65" name="Picture 6"/>
          <p:cNvGraphicFramePr/>
          <p:nvPr/>
        </p:nvGraphicFramePr>
        <p:xfrm>
          <a:off x="4165560" y="5572080"/>
          <a:ext cx="3304080" cy="92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r:id="rId4" imgW="0" imgH="0" progId="Equation.3">
                  <p:embed/>
                </p:oleObj>
              </mc:Choice>
              <mc:Fallback>
                <p:oleObj r:id="rId4" imgW="0" imgH="0" progId="Equation.3">
                  <p:embed/>
                  <p:pic>
                    <p:nvPicPr>
                      <p:cNvPr id="666" name="Picture 6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>
                      <a:xfrm>
                        <a:off x="4165560" y="5572080"/>
                        <a:ext cx="3304080" cy="927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Термометр магнитной восприимчивости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8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Восприимчивость – намагниченность вызванная внешним магнитным полем.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Практически измеряется магнитная индукция внутри образца, вызванная внешним магнитным полем.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Для церий-магниевого нитрата магнитная восприимчивость возрастает в 80 раз при уменьшении температуры от 0.8 до 0.015 К.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Переменные состояния (</a:t>
            </a:r>
            <a:r>
              <a:rPr lang="ru-RU" sz="3600" b="0" i="1" strike="noStrike" spc="-1">
                <a:solidFill>
                  <a:srgbClr val="344049"/>
                </a:solidFill>
                <a:latin typeface="Euphemia"/>
              </a:rPr>
              <a:t>Лекция 3</a:t>
            </a: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)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8611" lnSpcReduction="10000"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Под </a:t>
            </a:r>
            <a:r>
              <a:rPr lang="ru-RU" sz="2800" b="1" strike="noStrike" spc="-1">
                <a:solidFill>
                  <a:srgbClr val="465562"/>
                </a:solidFill>
                <a:latin typeface="Euphemia"/>
              </a:rPr>
              <a:t>состоянием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 термодинамической системы  понимают совокупность её свойств.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К </a:t>
            </a:r>
            <a:r>
              <a:rPr lang="ru-RU" sz="2800" b="1" strike="noStrike" spc="-1">
                <a:solidFill>
                  <a:srgbClr val="465562"/>
                </a:solidFill>
                <a:latin typeface="Euphemia"/>
              </a:rPr>
              <a:t>переменным состояния 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относятся, например,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600" b="1" strike="noStrike" spc="-1">
                <a:solidFill>
                  <a:srgbClr val="465562"/>
                </a:solidFill>
                <a:latin typeface="Euphemia"/>
              </a:rPr>
              <a:t>температура</a:t>
            </a:r>
            <a:r>
              <a:rPr lang="ru-RU" sz="2600" b="0" strike="noStrike" spc="-1">
                <a:solidFill>
                  <a:srgbClr val="465562"/>
                </a:solidFill>
                <a:latin typeface="Euphemia"/>
              </a:rPr>
              <a:t>,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600" b="0" strike="noStrike" spc="-1">
                <a:solidFill>
                  <a:srgbClr val="465562"/>
                </a:solidFill>
                <a:latin typeface="Euphemia"/>
              </a:rPr>
              <a:t>давление,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600" b="0" strike="noStrike" spc="-1">
                <a:solidFill>
                  <a:srgbClr val="465562"/>
                </a:solidFill>
                <a:latin typeface="Euphemia"/>
              </a:rPr>
              <a:t>концентрации составляющих систему веществ,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600" b="0" strike="noStrike" spc="-1">
                <a:solidFill>
                  <a:srgbClr val="465562"/>
                </a:solidFill>
                <a:latin typeface="Euphemia"/>
              </a:rPr>
              <a:t>объём,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600" b="0" strike="noStrike" spc="-1">
                <a:solidFill>
                  <a:srgbClr val="465562"/>
                </a:solidFill>
                <a:latin typeface="Euphemia"/>
              </a:rPr>
              <a:t>массы составляющих систему веществ,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600" b="0" strike="noStrike" spc="-1">
                <a:solidFill>
                  <a:srgbClr val="465562"/>
                </a:solidFill>
                <a:latin typeface="Euphemia"/>
              </a:rPr>
              <a:t>химические потенциалы составляющих веществ</a:t>
            </a:r>
            <a:r>
              <a:rPr lang="en-US" sz="2600" b="0" strike="noStrike" spc="-1">
                <a:solidFill>
                  <a:srgbClr val="465562"/>
                </a:solidFill>
                <a:latin typeface="Euphemia"/>
              </a:rPr>
              <a:t> (µ)</a:t>
            </a:r>
            <a:r>
              <a:rPr lang="ru-RU" sz="2600" b="0" strike="noStrike" spc="-1">
                <a:solidFill>
                  <a:srgbClr val="465562"/>
                </a:solidFill>
                <a:latin typeface="Euphemia"/>
              </a:rPr>
              <a:t>,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600" b="0" strike="noStrike" spc="-1">
                <a:solidFill>
                  <a:srgbClr val="465562"/>
                </a:solidFill>
                <a:latin typeface="Euphemia"/>
              </a:rPr>
              <a:t>энтропия</a:t>
            </a:r>
            <a:r>
              <a:rPr lang="en-US" sz="2600" b="0" strike="noStrike" spc="-1">
                <a:solidFill>
                  <a:srgbClr val="465562"/>
                </a:solidFill>
                <a:latin typeface="Euphemia"/>
              </a:rPr>
              <a:t> (S)</a:t>
            </a:r>
            <a:r>
              <a:rPr lang="ru-RU" sz="2600" b="0" strike="noStrike" spc="-1">
                <a:solidFill>
                  <a:srgbClr val="465562"/>
                </a:solidFill>
                <a:latin typeface="Euphemia"/>
              </a:rPr>
              <a:t>,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600" b="0" strike="noStrike" spc="-1">
                <a:solidFill>
                  <a:srgbClr val="465562"/>
                </a:solidFill>
                <a:latin typeface="Euphemia"/>
              </a:rPr>
              <a:t>термодинамические потенциалы</a:t>
            </a:r>
            <a:r>
              <a:rPr lang="en-US" sz="2600" b="0" strike="noStrike" spc="-1">
                <a:solidFill>
                  <a:srgbClr val="465562"/>
                </a:solidFill>
                <a:latin typeface="Euphemia"/>
              </a:rPr>
              <a:t> (U, H</a:t>
            </a:r>
            <a:r>
              <a:rPr lang="ru-RU" sz="2600" b="0" strike="noStrike" spc="-1">
                <a:solidFill>
                  <a:srgbClr val="465562"/>
                </a:solidFill>
                <a:latin typeface="Euphemia"/>
              </a:rPr>
              <a:t>,</a:t>
            </a:r>
            <a:r>
              <a:rPr lang="en-US" sz="2600" b="0" strike="noStrike" spc="-1">
                <a:solidFill>
                  <a:srgbClr val="465562"/>
                </a:solidFill>
                <a:latin typeface="Euphemia"/>
              </a:rPr>
              <a:t> F, G)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612720" lvl="1" indent="-24696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lang="ru-RU" sz="2600" b="0" strike="noStrike" spc="-1">
                <a:solidFill>
                  <a:srgbClr val="465562"/>
                </a:solidFill>
                <a:latin typeface="Euphemia"/>
              </a:rPr>
              <a:t>характеристические функции.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Схема установки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0" name="Content Placeholder 3" descr="PermeativityMeas.jpg"/>
          <p:cNvPicPr/>
          <p:nvPr/>
        </p:nvPicPr>
        <p:blipFill>
          <a:blip r:embed="rId2"/>
          <a:stretch/>
        </p:blipFill>
        <p:spPr>
          <a:xfrm>
            <a:off x="2236680" y="1643040"/>
            <a:ext cx="2742120" cy="4570920"/>
          </a:xfrm>
          <a:prstGeom prst="rect">
            <a:avLst/>
          </a:prstGeom>
          <a:ln w="0">
            <a:noFill/>
          </a:ln>
        </p:spPr>
      </p:pic>
      <p:sp>
        <p:nvSpPr>
          <p:cNvPr id="671" name="TextBox 6"/>
          <p:cNvSpPr/>
          <p:nvPr/>
        </p:nvSpPr>
        <p:spPr>
          <a:xfrm>
            <a:off x="5451480" y="1857240"/>
            <a:ext cx="6071040" cy="39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Катушка А создаёт внешнее магнитное поле, Катушки Б</a:t>
            </a:r>
            <a:r>
              <a:rPr lang="ru-RU" sz="2800" b="0" strike="noStrike" spc="-1" baseline="-25000">
                <a:solidFill>
                  <a:srgbClr val="465562"/>
                </a:solidFill>
                <a:latin typeface="Euphemia"/>
                <a:ea typeface="DejaVu Sans"/>
              </a:rPr>
              <a:t>1 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и Б</a:t>
            </a:r>
            <a:r>
              <a:rPr lang="ru-RU" sz="2800" b="0" strike="noStrike" spc="-1" baseline="-25000">
                <a:solidFill>
                  <a:srgbClr val="465562"/>
                </a:solidFill>
                <a:latin typeface="Euphemia"/>
                <a:ea typeface="DejaVu Sans"/>
              </a:rPr>
              <a:t>2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 включены встречно. В отсутствии образца гальванометр покажет нулевую ЭДС. Если в катушку поместить образец, то отклонение стрелки гальванометра будет пропорционально магнитной восприимчивости образца.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Волоконно-оптический термометр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714312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8333" lnSpcReduction="10000"/>
          </a:bodyPr>
          <a:lstStyle/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При изменении температуры среды, окружающей капилляр, изменяется температура масла в капилляре и увеличивается или уменьшается коэффициент преломления этой жидкости, что естественно приводит к изменению интенсивности света, вышедшего через торец сердцевины волокна и частично возвратившегося в эту сердцевину после отражения от «донышка» капилляра. В интервале температур 33-45</a:t>
            </a:r>
            <a:r>
              <a:rPr lang="ru-RU" sz="2800" b="0" strike="noStrike" spc="-1">
                <a:solidFill>
                  <a:srgbClr val="465562"/>
                </a:solidFill>
                <a:latin typeface="Calibri"/>
              </a:rPr>
              <a:t>°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С имеет точность 0.1</a:t>
            </a:r>
            <a:r>
              <a:rPr lang="ru-RU" sz="2800" b="0" strike="noStrike" spc="-1">
                <a:solidFill>
                  <a:srgbClr val="465562"/>
                </a:solidFill>
                <a:latin typeface="Calibri"/>
              </a:rPr>
              <a:t>°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С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4" name="Picture 3" descr="FiberTerm.png"/>
          <p:cNvPicPr/>
          <p:nvPr/>
        </p:nvPicPr>
        <p:blipFill>
          <a:blip r:embed="rId2"/>
          <a:stretch/>
        </p:blipFill>
        <p:spPr>
          <a:xfrm>
            <a:off x="9666360" y="1285920"/>
            <a:ext cx="875520" cy="1942200"/>
          </a:xfrm>
          <a:prstGeom prst="rect">
            <a:avLst/>
          </a:prstGeom>
          <a:ln w="0">
            <a:noFill/>
          </a:ln>
        </p:spPr>
      </p:pic>
      <p:sp>
        <p:nvSpPr>
          <p:cNvPr id="675" name="TextBox 4"/>
          <p:cNvSpPr/>
          <p:nvPr/>
        </p:nvSpPr>
        <p:spPr>
          <a:xfrm>
            <a:off x="8666280" y="3429000"/>
            <a:ext cx="2927880" cy="18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0" i="1" strike="noStrike" spc="-1">
                <a:solidFill>
                  <a:srgbClr val="465562"/>
                </a:solidFill>
                <a:latin typeface="Euphemia"/>
                <a:ea typeface="DejaVu Sans"/>
              </a:rPr>
              <a:t>1 – капилляр, 2 –отражающая поверхность, 3 – жидкость с коэффициентом преломления, зависящим от температуры, 4 – оболочка волокна, 5 – сердцевина волокна.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Picture 7" descr="image208.png"/>
          <p:cNvPicPr/>
          <p:nvPr/>
        </p:nvPicPr>
        <p:blipFill>
          <a:blip r:embed="rId2"/>
          <a:stretch/>
        </p:blipFill>
        <p:spPr>
          <a:xfrm>
            <a:off x="6523200" y="2143080"/>
            <a:ext cx="4600080" cy="3847680"/>
          </a:xfrm>
          <a:prstGeom prst="rect">
            <a:avLst/>
          </a:prstGeom>
          <a:ln w="0">
            <a:noFill/>
          </a:ln>
        </p:spPr>
      </p:pic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Флуорооптические термометр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85788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Принцип действия основан на измерении интенсивности флуоресценции фосфора в зависимости от температуры.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9" name="Picture 5" descr="image207.png"/>
          <p:cNvPicPr/>
          <p:nvPr/>
        </p:nvPicPr>
        <p:blipFill>
          <a:blip r:embed="rId3"/>
          <a:stretch/>
        </p:blipFill>
        <p:spPr>
          <a:xfrm>
            <a:off x="1303560" y="2775240"/>
            <a:ext cx="2714040" cy="884880"/>
          </a:xfrm>
          <a:prstGeom prst="rect">
            <a:avLst/>
          </a:prstGeom>
          <a:ln w="0">
            <a:noFill/>
          </a:ln>
        </p:spPr>
      </p:pic>
      <p:sp>
        <p:nvSpPr>
          <p:cNvPr id="680" name="TextBox 6"/>
          <p:cNvSpPr/>
          <p:nvPr/>
        </p:nvSpPr>
        <p:spPr>
          <a:xfrm>
            <a:off x="2308320" y="3320640"/>
            <a:ext cx="3499560" cy="74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0" i="1" strike="noStrike" spc="-1">
                <a:solidFill>
                  <a:srgbClr val="465562"/>
                </a:solidFill>
                <a:latin typeface="Euphemia"/>
                <a:ea typeface="DejaVu Sans"/>
              </a:rPr>
              <a:t>1 – капсула, 2 – фосфоресцирующее вещество, 3 – кварцевый волоконный световод.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1" name="TextBox 8"/>
          <p:cNvSpPr/>
          <p:nvPr/>
        </p:nvSpPr>
        <p:spPr>
          <a:xfrm>
            <a:off x="1165320" y="4357800"/>
            <a:ext cx="5571000" cy="25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0" i="1" strike="noStrike" spc="-1">
                <a:solidFill>
                  <a:srgbClr val="465562"/>
                </a:solidFill>
                <a:latin typeface="Euphemia"/>
                <a:ea typeface="DejaVu Sans"/>
              </a:rPr>
              <a:t>1 – датчик, 2 – волоконный световод, 3, 5, 12, 13 – линзы, 4 – галогенная лампа, 6, 10, 11 – фильтры, 7 – полупрозрачное зеркало, 8 – делитель пучка, 9 – зеркало, 14, 15 – детекторы, 16 – предварительные усилители, 17 – цифровой выход, 18 – аналоговый выход, 19 – запоминающее устройство, 20 – цифроаналоговый преобразователь, 21 – микропроцессор, 22 – дисплей, 23 – аналого – цифровой преобразователь</a:t>
            </a:r>
            <a:r>
              <a:rPr lang="ru-RU" sz="1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Оптические методы измерения температуры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Предназначены для измерения температур свыше 200</a:t>
            </a:r>
            <a:r>
              <a:rPr lang="ru-RU" sz="2800" b="0" strike="noStrike" spc="-1">
                <a:solidFill>
                  <a:srgbClr val="465562"/>
                </a:solidFill>
                <a:latin typeface="Calibri"/>
              </a:rPr>
              <a:t>°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С</a:t>
            </a:r>
            <a:r>
              <a:rPr lang="ru-RU" sz="2800" b="0" strike="noStrike" spc="-1">
                <a:solidFill>
                  <a:srgbClr val="465562"/>
                </a:solidFill>
                <a:latin typeface="Calibri"/>
              </a:rPr>
              <a:t>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Принцип измерений основан на законе Стефана-Больцмана, который гласит, что: Е(Т)=</a:t>
            </a:r>
            <a:r>
              <a:rPr lang="el-GR" sz="2800" b="0" strike="noStrike" spc="-1">
                <a:solidFill>
                  <a:srgbClr val="465562"/>
                </a:solidFill>
                <a:latin typeface="Calibri"/>
              </a:rPr>
              <a:t>σ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Т</a:t>
            </a:r>
            <a:r>
              <a:rPr lang="ru-RU" sz="2800" b="0" strike="noStrike" spc="-1" baseline="30000">
                <a:solidFill>
                  <a:srgbClr val="465562"/>
                </a:solidFill>
                <a:latin typeface="Euphemia"/>
              </a:rPr>
              <a:t>4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Радиационный термометр (пирометр)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5" name="Content Placeholder 3" descr="shema_pirometr.jpg"/>
          <p:cNvPicPr/>
          <p:nvPr/>
        </p:nvPicPr>
        <p:blipFill>
          <a:blip r:embed="rId2"/>
          <a:stretch/>
        </p:blipFill>
        <p:spPr>
          <a:xfrm>
            <a:off x="2674800" y="2095560"/>
            <a:ext cx="7619040" cy="3580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Пирометр с исчезающей нитью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7" name="Content Placeholder 3" descr="img-mnM2JN.png"/>
          <p:cNvPicPr/>
          <p:nvPr/>
        </p:nvPicPr>
        <p:blipFill>
          <a:blip r:embed="rId2"/>
          <a:stretch/>
        </p:blipFill>
        <p:spPr>
          <a:xfrm>
            <a:off x="3022560" y="3076200"/>
            <a:ext cx="6127920" cy="3566520"/>
          </a:xfrm>
          <a:prstGeom prst="rect">
            <a:avLst/>
          </a:prstGeom>
          <a:ln w="0">
            <a:noFill/>
          </a:ln>
        </p:spPr>
      </p:pic>
      <p:sp>
        <p:nvSpPr>
          <p:cNvPr id="688" name="TextBox 4"/>
          <p:cNvSpPr/>
          <p:nvPr/>
        </p:nvSpPr>
        <p:spPr>
          <a:xfrm>
            <a:off x="1808280" y="1571760"/>
            <a:ext cx="9071640" cy="162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  <a:ea typeface="DejaVu Sans"/>
              </a:rPr>
              <a:t>Накал нити регулируют так, что яркость свечения совпадает с яркостью объекта измерения. Для устранения погрешности от разных длин волн используют полосовой фильтр на 660 нм.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72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Основные характеристики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Диапазон измерений от 0</a:t>
            </a:r>
            <a:r>
              <a:rPr lang="ru-RU" sz="2800" b="0" strike="noStrike" spc="-1">
                <a:solidFill>
                  <a:srgbClr val="465562"/>
                </a:solidFill>
                <a:latin typeface="Calibri"/>
              </a:rPr>
              <a:t>°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С до тысяч градусов.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Точность образцовых пирометров с исчезающей нитью доходит до долей кельвина.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1" name="Picture 3" descr="Смотріч-4ПМ1.jpg"/>
          <p:cNvPicPr/>
          <p:nvPr/>
        </p:nvPicPr>
        <p:blipFill>
          <a:blip r:embed="rId2"/>
          <a:stretch/>
        </p:blipFill>
        <p:spPr>
          <a:xfrm>
            <a:off x="1879560" y="3286080"/>
            <a:ext cx="2507040" cy="2996280"/>
          </a:xfrm>
          <a:prstGeom prst="rect">
            <a:avLst/>
          </a:prstGeom>
          <a:ln w="0">
            <a:noFill/>
          </a:ln>
        </p:spPr>
      </p:pic>
      <p:pic>
        <p:nvPicPr>
          <p:cNvPr id="692" name="Picture 4" descr="220px-Промінь-М1.jpg"/>
          <p:cNvPicPr/>
          <p:nvPr/>
        </p:nvPicPr>
        <p:blipFill>
          <a:blip r:embed="rId3"/>
          <a:stretch/>
        </p:blipFill>
        <p:spPr>
          <a:xfrm>
            <a:off x="4879800" y="3429000"/>
            <a:ext cx="3039120" cy="2679840"/>
          </a:xfrm>
          <a:prstGeom prst="rect">
            <a:avLst/>
          </a:prstGeom>
          <a:ln w="0">
            <a:noFill/>
          </a:ln>
        </p:spPr>
      </p:pic>
      <p:pic>
        <p:nvPicPr>
          <p:cNvPr id="693" name="Picture 5" descr="InfraredTermometer.jpg"/>
          <p:cNvPicPr/>
          <p:nvPr/>
        </p:nvPicPr>
        <p:blipFill>
          <a:blip r:embed="rId4"/>
          <a:stretch/>
        </p:blipFill>
        <p:spPr>
          <a:xfrm>
            <a:off x="8666280" y="3286080"/>
            <a:ext cx="2642040" cy="2642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Рисунок 693"/>
          <p:cNvPicPr/>
          <p:nvPr/>
        </p:nvPicPr>
        <p:blipFill>
          <a:blip r:embed="rId2"/>
          <a:stretch/>
        </p:blipFill>
        <p:spPr>
          <a:xfrm>
            <a:off x="6320880" y="798480"/>
            <a:ext cx="4996440" cy="4996440"/>
          </a:xfrm>
          <a:prstGeom prst="rect">
            <a:avLst/>
          </a:prstGeom>
          <a:ln w="0">
            <a:noFill/>
          </a:ln>
        </p:spPr>
      </p:pic>
      <p:sp>
        <p:nvSpPr>
          <p:cNvPr id="695" name="PlaceHolder 3"/>
          <p:cNvSpPr/>
          <p:nvPr/>
        </p:nvSpPr>
        <p:spPr>
          <a:xfrm>
            <a:off x="1593360" y="177840"/>
            <a:ext cx="9781560" cy="72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Тепловизоры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6" name="Прямоугольник 695"/>
          <p:cNvSpPr/>
          <p:nvPr/>
        </p:nvSpPr>
        <p:spPr>
          <a:xfrm>
            <a:off x="1327679" y="1452960"/>
            <a:ext cx="5998537" cy="520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Тепловизор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позволяет косвенно судить о температуре объекта по его электромагнитному излучению в определённом диапазоне инфракрасного спектра. 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Современные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тепловизоры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, как правило, строятся на основе специальных матричных датчиков температуры — болометров. Они представляют собой матрицу миниатюрных тонкопленочных терморезисторов. Диапазон измерений от -50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ºС до ~ 700ºС.  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Температурное разрешение современных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тепловизоров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достигает сотых долей градуса Цельсия. 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Оптику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тепловизоров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делают из специальных материалов. Чаще всего это германий, но также используют халькогенидное стекло, селенид цинка, кремний, флюорит.  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Литература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000" b="0" strike="noStrike" spc="-1" dirty="0">
                <a:solidFill>
                  <a:srgbClr val="465562"/>
                </a:solidFill>
                <a:latin typeface="Euphemia"/>
              </a:rPr>
              <a:t>1. И. Иванов, Настоящая температура не может быть отрицательной. </a:t>
            </a:r>
            <a:r>
              <a:rPr lang="ru-RU" sz="2000" b="0" u="sng" strike="noStrike" spc="-1" dirty="0">
                <a:solidFill>
                  <a:srgbClr val="8FC48C"/>
                </a:solidFill>
                <a:uFillTx/>
                <a:latin typeface="Euphemia"/>
                <a:hlinkClick r:id="rId2"/>
              </a:rPr>
              <a:t>Ссылка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000" b="0" strike="noStrike" spc="-1" dirty="0">
                <a:solidFill>
                  <a:srgbClr val="465562"/>
                </a:solidFill>
                <a:latin typeface="Euphemia"/>
              </a:rPr>
              <a:t>2. В. М. Полунин, </a:t>
            </a:r>
            <a:r>
              <a:rPr lang="ru-RU" sz="2000" b="0" u="sng" strike="noStrike" spc="-1" dirty="0">
                <a:solidFill>
                  <a:srgbClr val="8FC48C"/>
                </a:solidFill>
                <a:uFillTx/>
                <a:latin typeface="Euphemia"/>
                <a:hlinkClick r:id="rId3"/>
              </a:rPr>
              <a:t>Физические основы измерений</a:t>
            </a:r>
            <a:r>
              <a:rPr lang="ru-RU" sz="2000" b="0" strike="noStrike" spc="-1" dirty="0">
                <a:solidFill>
                  <a:srgbClr val="465562"/>
                </a:solidFill>
                <a:latin typeface="Euphemia"/>
              </a:rPr>
              <a:t>, Курский госуниверситет, </a:t>
            </a:r>
            <a:r>
              <a:rPr lang="ru-RU" sz="2000" b="0" strike="noStrike" spc="-1" dirty="0" smtClean="0">
                <a:solidFill>
                  <a:srgbClr val="465562"/>
                </a:solidFill>
                <a:latin typeface="Euphemia"/>
              </a:rPr>
              <a:t>2004</a:t>
            </a: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000" spc="-1" dirty="0" smtClean="0">
                <a:solidFill>
                  <a:srgbClr val="465562"/>
                </a:solidFill>
                <a:latin typeface="Euphemia"/>
              </a:rPr>
              <a:t>Сайт </a:t>
            </a:r>
            <a:r>
              <a:rPr lang="en-US" sz="2000" spc="-1" dirty="0" smtClean="0">
                <a:solidFill>
                  <a:srgbClr val="465562"/>
                </a:solidFill>
                <a:latin typeface="Euphemia"/>
                <a:hlinkClick r:id="rId4"/>
              </a:rPr>
              <a:t>temperatures.ru/</a:t>
            </a:r>
            <a:endParaRPr lang="ru-RU" sz="2000" spc="-1" dirty="0" smtClean="0">
              <a:solidFill>
                <a:srgbClr val="465562"/>
              </a:solidFill>
              <a:latin typeface="Euphemia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000" b="0" strike="noStrike" spc="-1" smtClean="0">
                <a:solidFill>
                  <a:srgbClr val="000000"/>
                </a:solidFill>
                <a:latin typeface="Arial"/>
                <a:hlinkClick r:id="rId5"/>
              </a:rPr>
              <a:t>Российский институт стандартизации РОССТАНДАРТА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История понятия температуры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9999" lnSpcReduction="20000"/>
          </a:bodyPr>
          <a:lstStyle/>
          <a:p>
            <a:pPr marL="246960" indent="-246960"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Понятие температуры возникло ещё в древности из интуитивного ощущения «тёплого» и «холодного» состояний окружающих нас предметов. Эти ощущения связаны с тем, отдаёт ли живая ткань тепло или получает его</a:t>
            </a:r>
            <a:r>
              <a:rPr lang="ru-RU" sz="2800" b="0" strike="noStrike" spc="-1" dirty="0" smtClean="0">
                <a:solidFill>
                  <a:srgbClr val="465562"/>
                </a:solidFill>
                <a:latin typeface="Euphemia"/>
              </a:rPr>
              <a:t>. За чувствительность к температуре выше 30</a:t>
            </a:r>
            <a:r>
              <a:rPr lang="ru-RU" sz="2800" b="0" strike="noStrike" spc="-1" baseline="30000" dirty="0" smtClean="0">
                <a:solidFill>
                  <a:srgbClr val="465562"/>
                </a:solidFill>
                <a:latin typeface="Euphemia"/>
              </a:rPr>
              <a:t>0 </a:t>
            </a:r>
            <a:r>
              <a:rPr lang="ru-RU" sz="2800" b="0" strike="noStrike" spc="-1" dirty="0" smtClean="0">
                <a:solidFill>
                  <a:srgbClr val="465562"/>
                </a:solidFill>
                <a:latin typeface="Euphemia"/>
              </a:rPr>
              <a:t>отвечают тепловые рецепторы, к температуре ниже 15</a:t>
            </a:r>
            <a:r>
              <a:rPr lang="ru-RU" spc="-1" baseline="30000" dirty="0">
                <a:solidFill>
                  <a:srgbClr val="465562"/>
                </a:solidFill>
                <a:latin typeface="Euphemia"/>
              </a:rPr>
              <a:t>0</a:t>
            </a:r>
            <a:r>
              <a:rPr lang="ru-RU" sz="2800" b="0" strike="noStrike" spc="-1" dirty="0" smtClean="0">
                <a:solidFill>
                  <a:srgbClr val="465562"/>
                </a:solidFill>
                <a:latin typeface="Euphemia"/>
              </a:rPr>
              <a:t> – холодовые рецепторы.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46960" indent="0">
              <a:lnSpc>
                <a:spcPct val="90000"/>
              </a:lnSpc>
              <a:spcBef>
                <a:spcPts val="1400"/>
              </a:spcBef>
              <a:buNone/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В средние века учёные считали, что в более нагретых телах содержится большее количество </a:t>
            </a:r>
            <a:r>
              <a:rPr lang="ru-RU" sz="2800" b="0" strike="noStrike" spc="-1" dirty="0" smtClean="0">
                <a:solidFill>
                  <a:srgbClr val="465562"/>
                </a:solidFill>
                <a:latin typeface="Euphemia"/>
              </a:rPr>
              <a:t>особого, невидимого 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вещества — теплорода, чем в менее нагретых. Поэтому температура воспринималась как </a:t>
            </a:r>
            <a:r>
              <a:rPr lang="ru-RU" sz="2800" b="1" u="sng" strike="noStrike" spc="-1" dirty="0">
                <a:solidFill>
                  <a:srgbClr val="465562"/>
                </a:solidFill>
                <a:uFillTx/>
                <a:latin typeface="Euphemia"/>
              </a:rPr>
              <a:t>крепость</a:t>
            </a:r>
            <a:r>
              <a:rPr lang="ru-RU" sz="2800" b="0" strike="noStrike" spc="-1" dirty="0">
                <a:solidFill>
                  <a:srgbClr val="465562"/>
                </a:solidFill>
                <a:latin typeface="Euphemia"/>
              </a:rPr>
              <a:t> смеси вещества тела и теплорода. По этой причине единицы измерения крепости спиртных напитков и температуры называются одинаково — </a:t>
            </a:r>
            <a:r>
              <a:rPr lang="ru-RU" sz="2800" b="1" i="1" strike="noStrike" spc="-1" dirty="0" smtClean="0">
                <a:solidFill>
                  <a:srgbClr val="465562"/>
                </a:solidFill>
                <a:latin typeface="Euphemia"/>
              </a:rPr>
              <a:t>градусами</a:t>
            </a:r>
            <a:r>
              <a:rPr lang="ru-RU" sz="2800" b="0" strike="noStrike" spc="-1" dirty="0" smtClean="0">
                <a:solidFill>
                  <a:srgbClr val="465562"/>
                </a:solidFill>
                <a:latin typeface="Euphemia"/>
              </a:rPr>
              <a:t>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Определение температуры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/>
          </p:nvPr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7222"/>
          </a:bodyPr>
          <a:lstStyle/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1" i="1" strike="noStrike" spc="-1">
                <a:solidFill>
                  <a:srgbClr val="465562"/>
                </a:solidFill>
                <a:latin typeface="Euphemia"/>
              </a:rPr>
              <a:t>Температура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 – это физическая величина, характеризующая состояние термодинамического равновесия макроскопической системы.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i="1" strike="noStrike" spc="-1">
                <a:solidFill>
                  <a:srgbClr val="465562"/>
                </a:solidFill>
                <a:latin typeface="Euphemia"/>
              </a:rPr>
              <a:t>Температура</a:t>
            </a: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 – это единственный термодинамический параметр, который одинаков для всех частей изолированной системы, находящейся в состоянии термодинамического равновесия.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465562"/>
                </a:solidFill>
                <a:latin typeface="Euphemia"/>
              </a:rPr>
              <a:t>В отличии от других физ. величин, таких как длина, время и т.д., температура не обладает свойством аддитивности и для её измерения нельзя ввести эталон. Измерение температуры осуществляется на основании уравнений состояния связывающих температуру с другими параметрами: объёмом, давлением и др.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27" name="PlaceHolder 1"/>
              <p:cNvSpPr>
                <a:spLocks noGrp="1"/>
              </p:cNvSpPr>
              <p:nvPr>
                <p:ph/>
              </p:nvPr>
            </p:nvSpPr>
            <p:spPr>
              <a:xfrm>
                <a:off x="1593360" y="1600200"/>
                <a:ext cx="9781560" cy="457092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rmAutofit fontScale="82222" lnSpcReduction="20000"/>
              </a:bodyPr>
              <a:lstStyle/>
              <a:p>
                <a:pPr marL="246960" indent="-246960">
                  <a:lnSpc>
                    <a:spcPct val="90000"/>
                  </a:lnSpc>
                  <a:spcBef>
                    <a:spcPts val="1400"/>
                  </a:spcBef>
                  <a:buClr>
                    <a:srgbClr val="465562"/>
                  </a:buClr>
                  <a:buFont typeface="Euphemia"/>
                  <a:buChar char="›"/>
                </a:pPr>
                <a:r>
                  <a:rPr lang="ru-RU" sz="3200" b="0" strike="noStrike" spc="-1" dirty="0" smtClean="0">
                    <a:solidFill>
                      <a:srgbClr val="465562"/>
                    </a:solidFill>
                    <a:latin typeface="Euphemia"/>
                  </a:rPr>
                  <a:t>С точки зрения термодинамики температура это физическая величина, определяемая, как параметр состояния термодинамического равновесия макроскопических систем. В соответствии с вторым законом термодинамики температура определяется соотношением:</a:t>
                </a:r>
                <a:r>
                  <a:rPr lang="en-US" sz="3200" b="0" strike="noStrike" spc="-1" dirty="0">
                    <a:solidFill>
                      <a:srgbClr val="465562"/>
                    </a:solidFill>
                    <a:latin typeface="Euphemia"/>
                  </a:rPr>
                  <a:t> </a:t>
                </a:r>
                <a:endParaRPr lang="en-US" sz="32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indent="0">
                  <a:lnSpc>
                    <a:spcPct val="90000"/>
                  </a:lnSpc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trike="noStrike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3200" b="0" i="1" strike="noStrike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trike="noStrike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trike="noStrike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𝑇𝑑𝑆</m:t>
                      </m:r>
                    </m:oMath>
                  </m:oMathPara>
                </a14:m>
                <a:endParaRPr lang="en-US" sz="32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indent="0">
                  <a:lnSpc>
                    <a:spcPct val="90000"/>
                  </a:lnSpc>
                  <a:spcBef>
                    <a:spcPts val="1400"/>
                  </a:spcBef>
                  <a:buNone/>
                </a:pPr>
                <a:endParaRPr lang="en-US" sz="32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246960" indent="-246960">
                  <a:lnSpc>
                    <a:spcPct val="90000"/>
                  </a:lnSpc>
                  <a:spcBef>
                    <a:spcPts val="1400"/>
                  </a:spcBef>
                  <a:buClr>
                    <a:srgbClr val="465562"/>
                  </a:buClr>
                  <a:buFont typeface="Euphemia"/>
                  <a:buChar char="›"/>
                </a:pPr>
                <a:r>
                  <a:rPr lang="ru-RU" sz="3200" b="0" strike="noStrike" spc="-1" dirty="0">
                    <a:solidFill>
                      <a:srgbClr val="465562"/>
                    </a:solidFill>
                    <a:latin typeface="Euphemia"/>
                  </a:rPr>
                  <a:t>Такая температура всегда положительна и её называют </a:t>
                </a:r>
                <a:r>
                  <a:rPr lang="ru-RU" sz="3200" b="0" i="1" strike="noStrike" spc="-1" dirty="0">
                    <a:solidFill>
                      <a:srgbClr val="465562"/>
                    </a:solidFill>
                    <a:latin typeface="Euphemia"/>
                  </a:rPr>
                  <a:t>абсолютной</a:t>
                </a:r>
                <a:r>
                  <a:rPr lang="ru-RU" sz="3200" b="0" strike="noStrike" spc="-1" dirty="0">
                    <a:solidFill>
                      <a:srgbClr val="465562"/>
                    </a:solidFill>
                    <a:latin typeface="Euphemia"/>
                  </a:rPr>
                  <a:t> температурой по термодинамической шкале.</a:t>
                </a:r>
                <a:r>
                  <a:rPr lang="en-US" sz="3200" b="0" strike="noStrike" spc="-1" dirty="0">
                    <a:solidFill>
                      <a:srgbClr val="465562"/>
                    </a:solidFill>
                    <a:latin typeface="Euphemia"/>
                  </a:rPr>
                  <a:t> </a:t>
                </a:r>
                <a:endParaRPr lang="en-US" sz="32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246960" indent="-246960">
                  <a:lnSpc>
                    <a:spcPct val="90000"/>
                  </a:lnSpc>
                  <a:spcBef>
                    <a:spcPts val="1400"/>
                  </a:spcBef>
                  <a:buClr>
                    <a:srgbClr val="465562"/>
                  </a:buClr>
                  <a:buFont typeface="Euphemia"/>
                  <a:buChar char="›"/>
                </a:pPr>
                <a:r>
                  <a:rPr lang="ru-RU" sz="3200" b="0" strike="noStrike" spc="-1" dirty="0">
                    <a:solidFill>
                      <a:srgbClr val="465562"/>
                    </a:solidFill>
                    <a:latin typeface="Euphemia"/>
                  </a:rPr>
                  <a:t>За единицу измерения принят Кельвин,</a:t>
                </a:r>
                <a:r>
                  <a:rPr lang="en-US" sz="3200" b="0" strike="noStrike" spc="-1" dirty="0">
                    <a:solidFill>
                      <a:srgbClr val="465562"/>
                    </a:solidFill>
                    <a:latin typeface="Euphemia"/>
                  </a:rPr>
                  <a:t> </a:t>
                </a:r>
                <a:r>
                  <a:rPr lang="ru-RU" sz="3200" b="0" strike="noStrike" spc="-1" dirty="0">
                    <a:solidFill>
                      <a:srgbClr val="465562"/>
                    </a:solidFill>
                    <a:latin typeface="Euphemia"/>
                  </a:rPr>
                  <a:t>который равен изменению температуры, которое приводит к изменению энергии, приходящейся на одну степень свободы </a:t>
                </a:r>
                <a:r>
                  <a:rPr lang="ru-RU" sz="3200" b="0" i="1" strike="noStrike" spc="-1" dirty="0" err="1">
                    <a:solidFill>
                      <a:srgbClr val="465562"/>
                    </a:solidFill>
                    <a:latin typeface="Euphemia"/>
                  </a:rPr>
                  <a:t>kT</a:t>
                </a:r>
                <a:r>
                  <a:rPr lang="ru-RU" sz="3200" b="0" strike="noStrike" spc="-1" dirty="0">
                    <a:solidFill>
                      <a:srgbClr val="465562"/>
                    </a:solidFill>
                    <a:latin typeface="Euphemia"/>
                  </a:rPr>
                  <a:t>, равную 1,380 649⋅10</a:t>
                </a:r>
                <a:r>
                  <a:rPr lang="ru-RU" sz="3200" b="0" strike="noStrike" spc="-1" baseline="30000" dirty="0">
                    <a:solidFill>
                      <a:srgbClr val="465562"/>
                    </a:solidFill>
                    <a:latin typeface="Euphemia"/>
                  </a:rPr>
                  <a:t>−23</a:t>
                </a:r>
                <a:r>
                  <a:rPr lang="ru-RU" sz="3200" b="0" strike="noStrike" spc="-1" dirty="0">
                    <a:solidFill>
                      <a:srgbClr val="465562"/>
                    </a:solidFill>
                    <a:latin typeface="Euphemia"/>
                  </a:rPr>
                  <a:t> Дж.</a:t>
                </a:r>
                <a:r>
                  <a:rPr lang="en-US" sz="3200" b="0" strike="noStrike" spc="-1" dirty="0">
                    <a:solidFill>
                      <a:srgbClr val="465562"/>
                    </a:solidFill>
                    <a:latin typeface="Euphemia"/>
                  </a:rPr>
                  <a:t>                                                        </a:t>
                </a:r>
                <a:endParaRPr lang="en-US" sz="32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246960" indent="-246960">
                  <a:lnSpc>
                    <a:spcPct val="90000"/>
                  </a:lnSpc>
                  <a:spcBef>
                    <a:spcPts val="1400"/>
                  </a:spcBef>
                  <a:buNone/>
                  <a:tabLst>
                    <a:tab pos="0" algn="l"/>
                  </a:tabLst>
                </a:pPr>
                <a:endParaRPr lang="en-US" sz="24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246960" indent="-246960">
                  <a:lnSpc>
                    <a:spcPct val="90000"/>
                  </a:lnSpc>
                  <a:spcBef>
                    <a:spcPts val="1400"/>
                  </a:spcBef>
                  <a:buNone/>
                  <a:tabLst>
                    <a:tab pos="0" algn="l"/>
                  </a:tabLst>
                </a:pPr>
                <a:endParaRPr lang="en-US" sz="2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246960" indent="-246960">
                  <a:lnSpc>
                    <a:spcPct val="90000"/>
                  </a:lnSpc>
                  <a:spcBef>
                    <a:spcPts val="1400"/>
                  </a:spcBef>
                  <a:buNone/>
                  <a:tabLst>
                    <a:tab pos="0" algn="l"/>
                  </a:tabLst>
                </a:pPr>
                <a:endParaRPr lang="en-US" sz="2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246960" indent="-246960">
                  <a:lnSpc>
                    <a:spcPct val="90000"/>
                  </a:lnSpc>
                  <a:spcBef>
                    <a:spcPts val="1400"/>
                  </a:spcBef>
                  <a:buNone/>
                  <a:tabLst>
                    <a:tab pos="0" algn="l"/>
                  </a:tabLst>
                </a:pPr>
                <a:endParaRPr lang="en-US" sz="2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527" name="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1593360" y="1600200"/>
                <a:ext cx="9781560" cy="4570920"/>
              </a:xfrm>
              <a:prstGeom prst="rect">
                <a:avLst/>
              </a:prstGeom>
              <a:blipFill>
                <a:blip r:embed="rId2"/>
                <a:stretch>
                  <a:fillRect l="-935" t="-3872" r="-1931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8" name="PlaceHolder 2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 dirty="0">
                <a:solidFill>
                  <a:srgbClr val="344049"/>
                </a:solidFill>
                <a:latin typeface="Euphemia"/>
              </a:rPr>
              <a:t>Термодинамическое определение температуры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spc="-1">
                <a:solidFill>
                  <a:srgbClr val="344049"/>
                </a:solidFill>
                <a:latin typeface="Euphemia"/>
              </a:rPr>
              <a:t>Термодинамическое определение температуры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0" name="PlaceHolder 2"/>
              <p:cNvSpPr>
                <a:spLocks noGrp="1"/>
              </p:cNvSpPr>
              <p:nvPr>
                <p:ph/>
              </p:nvPr>
            </p:nvSpPr>
            <p:spPr>
              <a:xfrm>
                <a:off x="1593360" y="1600200"/>
                <a:ext cx="9781560" cy="457092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rmAutofit/>
              </a:bodyPr>
              <a:lstStyle/>
              <a:p>
                <a:pPr marL="246960" indent="-246960">
                  <a:lnSpc>
                    <a:spcPct val="90000"/>
                  </a:lnSpc>
                  <a:spcBef>
                    <a:spcPts val="1400"/>
                  </a:spcBef>
                  <a:buClr>
                    <a:srgbClr val="465562"/>
                  </a:buClr>
                  <a:buFont typeface="Euphemia"/>
                  <a:buChar char="›"/>
                </a:pPr>
                <a:r>
                  <a:rPr lang="ru-RU" sz="2600" b="0" strike="noStrike" spc="-1" dirty="0" smtClean="0">
                    <a:solidFill>
                      <a:srgbClr val="465562"/>
                    </a:solidFill>
                    <a:latin typeface="Euphemia"/>
                  </a:rPr>
                  <a:t>Термодинамическая шкала была введена У. Томсоном на основании </a:t>
                </a:r>
                <a:r>
                  <a:rPr lang="ru-RU" sz="2600" b="0" i="1" strike="noStrike" spc="-1" dirty="0">
                    <a:solidFill>
                      <a:srgbClr val="465562"/>
                    </a:solidFill>
                    <a:latin typeface="Euphemia"/>
                  </a:rPr>
                  <a:t>теоремы Карно,</a:t>
                </a:r>
                <a:r>
                  <a:rPr lang="ru-RU" sz="2600" b="0" strike="noStrike" spc="-1" dirty="0">
                    <a:solidFill>
                      <a:srgbClr val="465562"/>
                    </a:solidFill>
                    <a:latin typeface="Euphemia"/>
                  </a:rPr>
                  <a:t> таким образом, чтобы в её пределах эффективность идеальной тепловой машины была одинаковой.</a:t>
                </a:r>
                <a:endParaRPr lang="en-US" sz="26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246960" indent="-246960">
                  <a:lnSpc>
                    <a:spcPct val="90000"/>
                  </a:lnSpc>
                  <a:spcBef>
                    <a:spcPts val="1400"/>
                  </a:spcBef>
                  <a:buClr>
                    <a:srgbClr val="465562"/>
                  </a:buClr>
                  <a:buFont typeface="Euphemia"/>
                  <a:buChar char="›"/>
                </a:pPr>
                <a:r>
                  <a:rPr lang="ru-RU" sz="2600" b="0" strike="noStrike" spc="-1" dirty="0">
                    <a:solidFill>
                      <a:srgbClr val="465562"/>
                    </a:solidFill>
                    <a:latin typeface="Euphemia"/>
                  </a:rPr>
                  <a:t>Для определения </a:t>
                </a:r>
                <a:r>
                  <a:rPr lang="ru-RU" sz="2600" b="0" i="1" strike="noStrike" spc="-1" dirty="0">
                    <a:solidFill>
                      <a:srgbClr val="465562"/>
                    </a:solidFill>
                    <a:latin typeface="Euphemia"/>
                  </a:rPr>
                  <a:t>температуры</a:t>
                </a:r>
                <a:r>
                  <a:rPr lang="ru-RU" sz="2600" b="0" strike="noStrike" spc="-1" dirty="0">
                    <a:solidFill>
                      <a:srgbClr val="465562"/>
                    </a:solidFill>
                    <a:latin typeface="Euphemia"/>
                  </a:rPr>
                  <a:t> можно воспользоваться любым точным термодинамическим соотношением, в которое помимо температуры входят, только экспериментально измеримые величины: </a:t>
                </a:r>
                <a:endParaRPr lang="en-US" sz="26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indent="0">
                  <a:lnSpc>
                    <a:spcPct val="90000"/>
                  </a:lnSpc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trike="noStrike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600" b="0" i="1" strike="noStrike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trike="noStrike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600" b="0" i="1" strike="noStrike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en-US" sz="26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246960" indent="-246960">
                  <a:lnSpc>
                    <a:spcPct val="90000"/>
                  </a:lnSpc>
                  <a:spcBef>
                    <a:spcPts val="1400"/>
                  </a:spcBef>
                  <a:buNone/>
                  <a:tabLst>
                    <a:tab pos="0" algn="l"/>
                  </a:tabLst>
                </a:pPr>
                <a:endParaRPr lang="en-US" sz="24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246960" indent="-246960">
                  <a:lnSpc>
                    <a:spcPct val="90000"/>
                  </a:lnSpc>
                  <a:spcBef>
                    <a:spcPts val="1400"/>
                  </a:spcBef>
                  <a:buNone/>
                  <a:tabLst>
                    <a:tab pos="0" algn="l"/>
                  </a:tabLst>
                </a:pPr>
                <a:endParaRPr lang="en-US" sz="2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246960" indent="-246960">
                  <a:lnSpc>
                    <a:spcPct val="90000"/>
                  </a:lnSpc>
                  <a:spcBef>
                    <a:spcPts val="1400"/>
                  </a:spcBef>
                  <a:buNone/>
                  <a:tabLst>
                    <a:tab pos="0" algn="l"/>
                  </a:tabLst>
                </a:pPr>
                <a:endParaRPr lang="en-US" sz="2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246960" indent="-246960">
                  <a:lnSpc>
                    <a:spcPct val="90000"/>
                  </a:lnSpc>
                  <a:spcBef>
                    <a:spcPts val="1400"/>
                  </a:spcBef>
                  <a:buNone/>
                  <a:tabLst>
                    <a:tab pos="0" algn="l"/>
                  </a:tabLst>
                </a:pPr>
                <a:endParaRPr lang="en-US" sz="2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530" name="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1593360" y="1600200"/>
                <a:ext cx="9781560" cy="4570920"/>
              </a:xfrm>
              <a:prstGeom prst="rect">
                <a:avLst/>
              </a:prstGeom>
              <a:blipFill>
                <a:blip r:embed="rId2"/>
                <a:stretch>
                  <a:fillRect l="-935" t="-2270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числом «пи» (широкоэкранный формат)</Template>
  <TotalTime>1560</TotalTime>
  <Words>3206</Words>
  <Application>Microsoft Office PowerPoint</Application>
  <PresentationFormat>Произвольный</PresentationFormat>
  <Paragraphs>411</Paragraphs>
  <Slides>58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93" baseType="lpstr">
      <vt:lpstr>Arial</vt:lpstr>
      <vt:lpstr>Calibri</vt:lpstr>
      <vt:lpstr>Cambria Math</vt:lpstr>
      <vt:lpstr>CIDFont+F1</vt:lpstr>
      <vt:lpstr>DejaVu Sans</vt:lpstr>
      <vt:lpstr>Euphemia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Equation.3</vt:lpstr>
      <vt:lpstr>Методы измерения физических величин</vt:lpstr>
      <vt:lpstr>Программа курса.</vt:lpstr>
      <vt:lpstr>Программа курса.</vt:lpstr>
      <vt:lpstr>Классификация термодинамических величин (Лекция 3)</vt:lpstr>
      <vt:lpstr>Переменные состояния (Лекция 3)</vt:lpstr>
      <vt:lpstr>История понятия температуры</vt:lpstr>
      <vt:lpstr>Определение температуры</vt:lpstr>
      <vt:lpstr>Термодинамическое определение температуры</vt:lpstr>
      <vt:lpstr>Термодинамическое определение температуры</vt:lpstr>
      <vt:lpstr>Молекулярно-кинетическое определение температуры</vt:lpstr>
      <vt:lpstr>Молекулярно-кинетическое определение температуры</vt:lpstr>
      <vt:lpstr>Статистическое определение температуры</vt:lpstr>
      <vt:lpstr>Отрицательная температура</vt:lpstr>
      <vt:lpstr>Отрицательная температура</vt:lpstr>
      <vt:lpstr>Отрицательная температура</vt:lpstr>
      <vt:lpstr>Отрицательная температура</vt:lpstr>
      <vt:lpstr>Презентация PowerPoint</vt:lpstr>
      <vt:lpstr>Единицы и шкалы измерения температуры</vt:lpstr>
      <vt:lpstr>Единицы и шкалы измерения температуры</vt:lpstr>
      <vt:lpstr>Единицы и шкалы измерения температуры</vt:lpstr>
      <vt:lpstr>Единицы и шкалы измерения температуры</vt:lpstr>
      <vt:lpstr>Единицы и шкалы измерения температуры</vt:lpstr>
      <vt:lpstr>Международная температурная шкала (МТШ-90)</vt:lpstr>
      <vt:lpstr>Реперные точки МТШ-90</vt:lpstr>
      <vt:lpstr>Вторичные реперные точки МТШ-90</vt:lpstr>
      <vt:lpstr>Презентация PowerPoint</vt:lpstr>
      <vt:lpstr>Методы и средства измерения температуры</vt:lpstr>
      <vt:lpstr>Жидкостные термометры расширения</vt:lpstr>
      <vt:lpstr>Жидкостные термометры расширения</vt:lpstr>
      <vt:lpstr>Биметаллические (дилатометрческие) термометры</vt:lpstr>
      <vt:lpstr>Газотермические методы и средства измерения температуры</vt:lpstr>
      <vt:lpstr>Вириальные коэффициенты</vt:lpstr>
      <vt:lpstr>Газовые термометры</vt:lpstr>
      <vt:lpstr>Газовые термометры</vt:lpstr>
      <vt:lpstr>Газовые термометры постоянного объёма</vt:lpstr>
      <vt:lpstr>Акустический термометр</vt:lpstr>
      <vt:lpstr>Акустический термометр</vt:lpstr>
      <vt:lpstr>Океанская акустическая томография</vt:lpstr>
      <vt:lpstr>Акустический термометр</vt:lpstr>
      <vt:lpstr>Металлические термометры сопротивления</vt:lpstr>
      <vt:lpstr>Схемы включения термометров сопротивления</vt:lpstr>
      <vt:lpstr>Полупроводниковые термометры сопротивления</vt:lpstr>
      <vt:lpstr>Термометры сопротивления</vt:lpstr>
      <vt:lpstr>Преимущества и недостатки</vt:lpstr>
      <vt:lpstr>Термоэлектрические методы измерения температуры</vt:lpstr>
      <vt:lpstr>Термопара</vt:lpstr>
      <vt:lpstr>Термопары</vt:lpstr>
      <vt:lpstr>Магнитометрические способы измерения температуры</vt:lpstr>
      <vt:lpstr>Термометр магнитной восприимчивости</vt:lpstr>
      <vt:lpstr>Схема установки</vt:lpstr>
      <vt:lpstr>Волоконно-оптический термометр</vt:lpstr>
      <vt:lpstr>Флуорооптические термометр</vt:lpstr>
      <vt:lpstr>Оптические методы измерения температуры</vt:lpstr>
      <vt:lpstr>Радиационный термометр (пирометр)</vt:lpstr>
      <vt:lpstr>Пирометр с исчезающей нитью</vt:lpstr>
      <vt:lpstr>Основные характеристики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измерения физических величин</dc:title>
  <dc:subject/>
  <dc:creator/>
  <dc:description/>
  <cp:lastModifiedBy>BINP User</cp:lastModifiedBy>
  <cp:revision>43</cp:revision>
  <dcterms:created xsi:type="dcterms:W3CDTF">2017-02-06T16:32:23Z</dcterms:created>
  <dcterms:modified xsi:type="dcterms:W3CDTF">2025-03-11T07:41:21Z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55</vt:i4>
  </property>
  <property fmtid="{D5CDD505-2E9C-101B-9397-08002B2CF9AE}" pid="4" name="_TemplateID">
    <vt:lpwstr>TC027879479991</vt:lpwstr>
  </property>
</Properties>
</file>