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5" r:id="rId31"/>
    <p:sldId id="262" r:id="rId32"/>
    <p:sldId id="301" r:id="rId33"/>
    <p:sldId id="263" r:id="rId34"/>
    <p:sldId id="264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</p:sldIdLst>
  <p:sldSz cx="12188825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5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FCA2D44-E33B-4E4C-83A4-EFBC34DFE4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AE569CD3-7491-485F-B872-6AAB4C170A0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EBAAB56B-5101-4351-AD7B-77583341EEC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4C83787C-79EB-4068-890E-FF497610808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6E25CD11-8B23-4938-A574-67E4041C04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37C180F9-6603-4DCE-A65F-0A2689A3F6B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65C7631F-4F84-478B-BC9D-464992F9D8E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7EEFA383-7832-4E87-9983-5DF374DFA4C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65773248-8DF6-4226-A99C-EDE4987D1CC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6497584D-FEEF-4342-9D90-4DA4A7427B8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AE46A5CC-F068-4A7F-8E34-10BD6FB195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177FA4-93E1-46FD-A462-747F8365BE5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E73CBD57-1A06-49AF-8DA9-75A5C7C5C9D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1C2F92C0-7618-4F9E-82B9-E29BBAD4B5A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lstStyle/>
          <a:p>
            <a:fld id="{4FA4C9F9-164E-4067-A3C5-2703C6EFB11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lstStyle/>
          <a:p>
            <a:fld id="{AC33FCD6-4DC5-4ACA-9908-690B6D92FE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lstStyle/>
          <a:p>
            <a:fld id="{1610FED1-0CE2-4CCB-A177-C772C299DA6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51A193C-DEAF-44F2-ACDC-C72EC78A059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FE26CD7-D89C-4E2F-BF35-1A1A5A5D930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529C8EA-535E-41BD-B97E-9F128F45ACD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6D7C08C-649F-4925-AE0E-7D4E2FECF45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AAD4C31F-1069-46D9-8D4E-5A1608E5FED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5A7B7940-8C97-4E0B-8256-0E1CB932E1C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ED0BA749-0299-4F8F-82BF-336881A596E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ftr" idx="1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2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FE96ED-7841-403A-85CB-616DA2353AA6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dt" idx="3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ftr" idx="28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ldNum" idx="29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F73693-06AA-414F-9CFF-435031102FCC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dt" idx="30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78" name="PlaceHolder 5"/>
          <p:cNvSpPr>
            <a:spLocks noGrp="1"/>
          </p:cNvSpPr>
          <p:nvPr>
            <p:ph type="ftr" idx="31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sldNum" idx="32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A98AA2-2D8C-413F-8787-58785BC99A53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dt" idx="33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07" name="PlaceHolder 5"/>
          <p:cNvSpPr>
            <a:spLocks noGrp="1"/>
          </p:cNvSpPr>
          <p:nvPr>
            <p:ph type="ftr" idx="34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PlaceHolder 6"/>
          <p:cNvSpPr>
            <a:spLocks noGrp="1"/>
          </p:cNvSpPr>
          <p:nvPr>
            <p:ph type="sldNum" idx="35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0C4FF0-BBDB-4BB5-963C-4E3740CC2BAF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7"/>
          <p:cNvSpPr>
            <a:spLocks noGrp="1"/>
          </p:cNvSpPr>
          <p:nvPr>
            <p:ph type="dt" idx="36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26" name="PlaceHolder 5"/>
          <p:cNvSpPr>
            <a:spLocks noGrp="1"/>
          </p:cNvSpPr>
          <p:nvPr>
            <p:ph type="ftr" idx="37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6"/>
          <p:cNvSpPr>
            <a:spLocks noGrp="1"/>
          </p:cNvSpPr>
          <p:nvPr>
            <p:ph type="sldNum" idx="38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3A63F88-7210-4237-A8A7-36449F392DB3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7"/>
          <p:cNvSpPr>
            <a:spLocks noGrp="1"/>
          </p:cNvSpPr>
          <p:nvPr>
            <p:ph type="dt" idx="39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44" name="PlaceHolder 4"/>
          <p:cNvSpPr>
            <a:spLocks noGrp="1"/>
          </p:cNvSpPr>
          <p:nvPr>
            <p:ph type="ftr" idx="40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sldNum" idx="41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820500-1045-44AF-8020-A450E30B1B91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6"/>
          <p:cNvSpPr>
            <a:spLocks noGrp="1"/>
          </p:cNvSpPr>
          <p:nvPr>
            <p:ph type="dt" idx="42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63" name="PlaceHolder 6"/>
          <p:cNvSpPr>
            <a:spLocks noGrp="1"/>
          </p:cNvSpPr>
          <p:nvPr>
            <p:ph type="ftr" idx="43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PlaceHolder 7"/>
          <p:cNvSpPr>
            <a:spLocks noGrp="1"/>
          </p:cNvSpPr>
          <p:nvPr>
            <p:ph type="sldNum" idx="44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6A7BEC0-E10E-47BF-A437-6C4EFA1C1111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8"/>
          <p:cNvSpPr>
            <a:spLocks noGrp="1"/>
          </p:cNvSpPr>
          <p:nvPr>
            <p:ph type="dt" idx="45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3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4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5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6" name="PlaceHolder 8"/>
          <p:cNvSpPr>
            <a:spLocks noGrp="1"/>
          </p:cNvSpPr>
          <p:nvPr>
            <p:ph type="ftr" idx="46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7" name="PlaceHolder 9"/>
          <p:cNvSpPr>
            <a:spLocks noGrp="1"/>
          </p:cNvSpPr>
          <p:nvPr>
            <p:ph type="sldNum" idx="47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5C4B40B-6CCA-4E36-A4A6-13BF3C843F3A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" name="PlaceHolder 10"/>
          <p:cNvSpPr>
            <a:spLocks noGrp="1"/>
          </p:cNvSpPr>
          <p:nvPr>
            <p:ph type="dt" idx="48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1"/>
          <p:cNvSpPr>
            <a:spLocks noGrp="1"/>
          </p:cNvSpPr>
          <p:nvPr>
            <p:ph type="ftr" idx="49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sldNum" idx="50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9C58E4-93FB-4710-83D5-6CB624855FEE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dt" idx="51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00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1" name="PlaceHolder 2"/>
          <p:cNvSpPr>
            <a:spLocks noGrp="1"/>
          </p:cNvSpPr>
          <p:nvPr>
            <p:ph type="ftr" idx="52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sldNum" idx="53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C139D4-A666-4480-A078-308984C9B9F2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dt" idx="54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26" name="PlaceHolder 3"/>
          <p:cNvSpPr>
            <a:spLocks noGrp="1"/>
          </p:cNvSpPr>
          <p:nvPr>
            <p:ph type="ftr" idx="55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sldNum" idx="56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8284030-F8C9-4721-89A4-F606332B661C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dt" idx="57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ftr" idx="4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5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BB1ECF-4865-4C88-BAE8-1CCE8A9AF7F7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dt" idx="6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42" name="PlaceHolder 4"/>
          <p:cNvSpPr>
            <a:spLocks noGrp="1"/>
          </p:cNvSpPr>
          <p:nvPr>
            <p:ph type="ftr" idx="58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 type="sldNum" idx="59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3C7F7D-6806-4B72-809A-8475DAB867F8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4" name="PlaceHolder 6"/>
          <p:cNvSpPr>
            <a:spLocks noGrp="1"/>
          </p:cNvSpPr>
          <p:nvPr>
            <p:ph type="dt" idx="60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7" name="PlaceHolder 2"/>
          <p:cNvSpPr>
            <a:spLocks noGrp="1"/>
          </p:cNvSpPr>
          <p:nvPr>
            <p:ph type="ftr" idx="61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62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103F1E-7E53-454B-8A26-B6A2AE68BC67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dt" idx="63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60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1"/>
          <p:cNvSpPr>
            <a:spLocks noGrp="1"/>
          </p:cNvSpPr>
          <p:nvPr>
            <p:ph type="ftr" idx="64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sldNum" idx="65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3989E3-01EC-4737-B895-57AB39D5656F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dt" idx="66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84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85" name="PlaceHolder 5"/>
          <p:cNvSpPr>
            <a:spLocks noGrp="1"/>
          </p:cNvSpPr>
          <p:nvPr>
            <p:ph type="ftr" idx="67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" name="PlaceHolder 6"/>
          <p:cNvSpPr>
            <a:spLocks noGrp="1"/>
          </p:cNvSpPr>
          <p:nvPr>
            <p:ph type="sldNum" idx="68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89ED11C-225E-4F9C-AB81-C48418019B32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PlaceHolder 7"/>
          <p:cNvSpPr>
            <a:spLocks noGrp="1"/>
          </p:cNvSpPr>
          <p:nvPr>
            <p:ph type="dt" idx="69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04" name="PlaceHolder 5"/>
          <p:cNvSpPr>
            <a:spLocks noGrp="1"/>
          </p:cNvSpPr>
          <p:nvPr>
            <p:ph type="ftr" idx="70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5" name="PlaceHolder 6"/>
          <p:cNvSpPr>
            <a:spLocks noGrp="1"/>
          </p:cNvSpPr>
          <p:nvPr>
            <p:ph type="sldNum" idx="71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7BA187-FA87-4731-8886-2FCC28C232B0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6" name="PlaceHolder 7"/>
          <p:cNvSpPr>
            <a:spLocks noGrp="1"/>
          </p:cNvSpPr>
          <p:nvPr>
            <p:ph type="dt" idx="72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9" name="PlaceHolder 6"/>
          <p:cNvSpPr>
            <a:spLocks noGrp="1"/>
          </p:cNvSpPr>
          <p:nvPr>
            <p:ph type="ftr" idx="7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sldNum" idx="8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B92D26-39DC-4DE1-90CD-E6549E74889F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8"/>
          <p:cNvSpPr>
            <a:spLocks noGrp="1"/>
          </p:cNvSpPr>
          <p:nvPr>
            <p:ph type="dt" idx="9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1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2" name="PlaceHolder 8"/>
          <p:cNvSpPr>
            <a:spLocks noGrp="1"/>
          </p:cNvSpPr>
          <p:nvPr>
            <p:ph type="ftr" idx="10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9"/>
          <p:cNvSpPr>
            <a:spLocks noGrp="1"/>
          </p:cNvSpPr>
          <p:nvPr>
            <p:ph type="sldNum" idx="11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7BB0BC-720F-4483-91B9-CB2FFFB7E09E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10"/>
          <p:cNvSpPr>
            <a:spLocks noGrp="1"/>
          </p:cNvSpPr>
          <p:nvPr>
            <p:ph type="dt" idx="12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ftr" idx="13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ldNum" idx="14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9DC21DD-1DE0-498D-9B1C-E5A9C27C232F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dt" idx="15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ftr" idx="16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17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D7C0B3-5FC0-40F9-A116-5F3659C69A4E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dt" idx="18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ftr" idx="19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sldNum" idx="20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A2C2662-D09E-46F4-AD65-77EE8E2D8A5E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dt" idx="21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6" name="PlaceHolder 4"/>
          <p:cNvSpPr>
            <a:spLocks noGrp="1"/>
          </p:cNvSpPr>
          <p:nvPr>
            <p:ph type="ftr" idx="22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sldNum" idx="23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2E47B51-492B-4A43-B1CD-979BB08D2473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dt" idx="24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ftr" idx="25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26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3B68DF2-4566-48E2-B508-30FB52E8CDBD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dt" idx="27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hys.msu.ru/general_courses/biophysics/pogosyan/05.pdf" TargetMode="External"/><Relationship Id="rId2" Type="http://schemas.openxmlformats.org/officeDocument/2006/relationships/hyperlink" Target="http://www.inp.nsk.su/images/preprint/2002_071.PDF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myshared.ru/slide/310293/" TargetMode="External"/><Relationship Id="rId4" Type="http://schemas.openxmlformats.org/officeDocument/2006/relationships/hyperlink" Target="http://images.myshared.ru/4/80525/slide_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2428560" y="1600200"/>
            <a:ext cx="8327880" cy="267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344049"/>
                </a:solidFill>
                <a:latin typeface="Euphemia"/>
              </a:rPr>
              <a:t>Методы измерения физических величин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subTitle"/>
          </p:nvPr>
        </p:nvSpPr>
        <p:spPr>
          <a:xfrm>
            <a:off x="2428560" y="4344840"/>
            <a:ext cx="7515360" cy="111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rmAutofit fontScale="96666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465562"/>
                </a:solidFill>
                <a:latin typeface="Euphemia"/>
              </a:rPr>
              <a:t>Лекция 6. Эффект Зеемана. Радиоспектроскопия. ЯМР. Томография.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TextBox 3"/>
          <p:cNvSpPr/>
          <p:nvPr/>
        </p:nvSpPr>
        <p:spPr>
          <a:xfrm>
            <a:off x="3456000" y="5949360"/>
            <a:ext cx="67708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к.ф.-м.н. Соколов Андрей Валерьевич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Рисунок 529"/>
          <p:cNvPicPr/>
          <p:nvPr/>
        </p:nvPicPr>
        <p:blipFill>
          <a:blip r:embed="rId2"/>
          <a:stretch/>
        </p:blipFill>
        <p:spPr>
          <a:xfrm>
            <a:off x="2158200" y="1418400"/>
            <a:ext cx="3103920" cy="4391280"/>
          </a:xfrm>
          <a:prstGeom prst="rect">
            <a:avLst/>
          </a:prstGeom>
          <a:ln w="0">
            <a:noFill/>
          </a:ln>
        </p:spPr>
      </p:pic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336699"/>
                </a:solidFill>
                <a:latin typeface="Arial"/>
              </a:rPr>
              <a:t>Нормальный эффект Зеемана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Прямоугольник 531"/>
          <p:cNvSpPr/>
          <p:nvPr/>
        </p:nvSpPr>
        <p:spPr>
          <a:xfrm>
            <a:off x="2256840" y="5927760"/>
            <a:ext cx="528588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Нормальный эффект Зеемана в атоме кадмия.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Прямоугольник 532"/>
          <p:cNvSpPr/>
          <p:nvPr/>
        </p:nvSpPr>
        <p:spPr>
          <a:xfrm>
            <a:off x="6112800" y="1418400"/>
            <a:ext cx="4900680" cy="293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Эксперимент Зеемана был сделан с кадмиевой лампой и переходом 5 </a:t>
            </a:r>
            <a:r>
              <a:rPr lang="ru-RU" sz="2400" b="0" strike="noStrike" spc="-1" baseline="30000">
                <a:solidFill>
                  <a:srgbClr val="465562"/>
                </a:solidFill>
                <a:latin typeface="Euphemia"/>
              </a:rPr>
              <a:t>1</a:t>
            </a:r>
            <a:r>
              <a:rPr lang="en-US" sz="2400" b="0" strike="noStrike" spc="-1">
                <a:solidFill>
                  <a:srgbClr val="465562"/>
                </a:solidFill>
                <a:latin typeface="Euphemia"/>
              </a:rPr>
              <a:t>D</a:t>
            </a:r>
            <a:r>
              <a:rPr lang="en-US" sz="2400" b="0" strike="noStrike" spc="-1" baseline="-25000">
                <a:solidFill>
                  <a:srgbClr val="465562"/>
                </a:solidFill>
                <a:latin typeface="Euphemia"/>
              </a:rPr>
              <a:t>2</a:t>
            </a:r>
            <a:r>
              <a:rPr lang="en-US" sz="2400" b="0" strike="noStrike" spc="-1">
                <a:solidFill>
                  <a:srgbClr val="465562"/>
                </a:solidFill>
                <a:latin typeface="Euphemia"/>
              </a:rPr>
              <a:t> </a:t>
            </a:r>
            <a:r>
              <a:rPr lang="en-US" sz="2400" b="0" strike="noStrike" spc="-1">
                <a:solidFill>
                  <a:srgbClr val="465562"/>
                </a:solidFill>
                <a:latin typeface="Times New Roman"/>
              </a:rPr>
              <a:t>→ 5 </a:t>
            </a:r>
            <a:r>
              <a:rPr lang="en-US" sz="2400" b="0" strike="noStrike" spc="-1" baseline="30000">
                <a:solidFill>
                  <a:srgbClr val="465562"/>
                </a:solidFill>
                <a:latin typeface="Times New Roman"/>
              </a:rPr>
              <a:t>1</a:t>
            </a:r>
            <a:r>
              <a:rPr lang="en-US" sz="2400" b="0" strike="noStrike" spc="-1">
                <a:solidFill>
                  <a:srgbClr val="465562"/>
                </a:solidFill>
                <a:latin typeface="Times New Roman"/>
              </a:rPr>
              <a:t>P</a:t>
            </a:r>
            <a:r>
              <a:rPr lang="en-US" sz="2400" b="0" strike="noStrike" spc="-1" baseline="-25000">
                <a:solidFill>
                  <a:srgbClr val="465562"/>
                </a:solidFill>
                <a:latin typeface="Times New Roman"/>
              </a:rPr>
              <a:t>1 </a:t>
            </a:r>
            <a:r>
              <a:rPr lang="en-US" sz="2400" b="0" strike="noStrike" spc="-1">
                <a:solidFill>
                  <a:srgbClr val="465562"/>
                </a:solidFill>
                <a:latin typeface="Times New Roman"/>
              </a:rPr>
              <a:t>, </a:t>
            </a:r>
            <a:r>
              <a:rPr lang="el-GR" sz="2400" b="0" strike="noStrike" spc="-1">
                <a:solidFill>
                  <a:srgbClr val="465562"/>
                </a:solidFill>
                <a:latin typeface="Times New Roman"/>
              </a:rPr>
              <a:t>λ</a:t>
            </a:r>
            <a:r>
              <a:rPr lang="en-US" sz="2400" b="0" strike="noStrike" spc="-1">
                <a:solidFill>
                  <a:srgbClr val="465562"/>
                </a:solidFill>
                <a:latin typeface="Times New Roman"/>
              </a:rPr>
              <a:t>=643,8 </a:t>
            </a:r>
            <a:r>
              <a:rPr lang="ru-RU" sz="2400" b="0" strike="noStrike" spc="-1">
                <a:solidFill>
                  <a:srgbClr val="465562"/>
                </a:solidFill>
                <a:latin typeface="Times New Roman"/>
              </a:rPr>
              <a:t>нм, при этом </a:t>
            </a:r>
            <a:r>
              <a:rPr lang="en-US" sz="2400" b="0" strike="noStrike" spc="-1">
                <a:solidFill>
                  <a:srgbClr val="465562"/>
                </a:solidFill>
                <a:latin typeface="Times New Roman"/>
              </a:rPr>
              <a:t>S=0, J=L =&gt; g=1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Подуровень расщепляется на 2</a:t>
            </a:r>
            <a:r>
              <a:rPr lang="en-US" sz="2400" b="0" strike="noStrike" spc="-1">
                <a:solidFill>
                  <a:srgbClr val="465562"/>
                </a:solidFill>
                <a:latin typeface="Euphemia"/>
              </a:rPr>
              <a:t>J+1 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подуровня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Эффект Зеемана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5" name="Picture 2" descr="065_084-41.jpg"/>
          <p:cNvPicPr/>
          <p:nvPr/>
        </p:nvPicPr>
        <p:blipFill>
          <a:blip r:embed="rId2"/>
          <a:stretch/>
        </p:blipFill>
        <p:spPr>
          <a:xfrm>
            <a:off x="2736720" y="1149840"/>
            <a:ext cx="5513760" cy="3729960"/>
          </a:xfrm>
          <a:prstGeom prst="rect">
            <a:avLst/>
          </a:prstGeom>
          <a:ln w="0">
            <a:noFill/>
          </a:ln>
        </p:spPr>
      </p:pic>
      <p:sp>
        <p:nvSpPr>
          <p:cNvPr id="536" name="TextBox 3"/>
          <p:cNvSpPr/>
          <p:nvPr/>
        </p:nvSpPr>
        <p:spPr>
          <a:xfrm>
            <a:off x="1665360" y="4857840"/>
            <a:ext cx="9071640" cy="179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Принципиальная схема установки для наблюдения эффекта Зеемана.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0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Условные обозначения: Л- линза, И – исследуемый образец, М – электромагнит, П – поляриметр, С – спектрометр.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89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Расщепление спектральных линий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2" name="Content Placeholder 3" descr="zeemanspektr.jpg"/>
          <p:cNvPicPr/>
          <p:nvPr/>
        </p:nvPicPr>
        <p:blipFill>
          <a:blip r:embed="rId2"/>
          <a:stretch/>
        </p:blipFill>
        <p:spPr>
          <a:xfrm>
            <a:off x="4913280" y="1928880"/>
            <a:ext cx="3142080" cy="391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89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Аномальный эффект Зеемана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Для всех несинглетных линий спектральные линии атома расщепляются на значительно большее, чем три, количество компонент, а величина расщепления кратна нормальному расщеплению </a:t>
            </a:r>
            <a:r>
              <a:rPr lang="el-GR" sz="2400" b="1" i="1" strike="noStrike" spc="-1">
                <a:solidFill>
                  <a:srgbClr val="465562"/>
                </a:solidFill>
                <a:latin typeface="Times New Roman"/>
              </a:rPr>
              <a:t>ν</a:t>
            </a:r>
            <a:r>
              <a:rPr lang="en-US" sz="2400" b="1" i="1" strike="noStrike" spc="-1" baseline="-25000">
                <a:solidFill>
                  <a:srgbClr val="465562"/>
                </a:solidFill>
                <a:latin typeface="Times New Roman"/>
              </a:rPr>
              <a:t>n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. В случае сложного (или аномального) эффекта величина расщепления сложным образом зависит от квантовых чисел </a:t>
            </a:r>
            <a:r>
              <a:rPr lang="ru-RU" sz="2400" b="1" i="1" strike="noStrike" spc="-1">
                <a:solidFill>
                  <a:srgbClr val="465562"/>
                </a:solidFill>
                <a:latin typeface="Euphemia"/>
              </a:rPr>
              <a:t>L,</a:t>
            </a:r>
            <a:r>
              <a:rPr lang="en-US" sz="2400" b="1" i="1" strike="noStrike" spc="-1">
                <a:solidFill>
                  <a:srgbClr val="465562"/>
                </a:solidFill>
                <a:latin typeface="Euphemia"/>
              </a:rPr>
              <a:t> </a:t>
            </a:r>
            <a:r>
              <a:rPr lang="ru-RU" sz="2400" b="1" i="1" strike="noStrike" spc="-1">
                <a:solidFill>
                  <a:srgbClr val="465562"/>
                </a:solidFill>
                <a:latin typeface="Euphemia"/>
              </a:rPr>
              <a:t>S,</a:t>
            </a:r>
            <a:r>
              <a:rPr lang="en-US" sz="2400" b="1" i="1" strike="noStrike" spc="-1">
                <a:solidFill>
                  <a:srgbClr val="465562"/>
                </a:solidFill>
                <a:latin typeface="Euphemia"/>
              </a:rPr>
              <a:t> </a:t>
            </a:r>
            <a:r>
              <a:rPr lang="ru-RU" sz="2400" b="1" i="1" strike="noStrike" spc="-1">
                <a:solidFill>
                  <a:srgbClr val="465562"/>
                </a:solidFill>
                <a:latin typeface="Euphemia"/>
              </a:rPr>
              <a:t>J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. Дополнительная энергия, приобретенная электроном в магнитном поле  </a:t>
            </a:r>
            <a:r>
              <a:rPr lang="ru-RU" sz="2400" b="1" i="1" strike="noStrike" spc="-1">
                <a:solidFill>
                  <a:srgbClr val="465562"/>
                </a:solidFill>
                <a:latin typeface="Euphemia"/>
              </a:rPr>
              <a:t>V</a:t>
            </a:r>
            <a:r>
              <a:rPr lang="ru-RU" sz="2400" b="1" i="1" strike="noStrike" spc="-1" baseline="-25000">
                <a:solidFill>
                  <a:srgbClr val="465562"/>
                </a:solidFill>
                <a:latin typeface="Euphemia"/>
              </a:rPr>
              <a:t>M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 пропорциональна </a:t>
            </a:r>
            <a:r>
              <a:rPr lang="ru-RU" sz="2400" b="1" i="1" strike="noStrike" spc="-1">
                <a:solidFill>
                  <a:srgbClr val="465562"/>
                </a:solidFill>
                <a:latin typeface="Euphemia"/>
              </a:rPr>
              <a:t>g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 </a:t>
            </a:r>
            <a:r>
              <a:rPr lang="ru-RU" sz="2400" b="1" i="1" strike="noStrike" spc="-1">
                <a:solidFill>
                  <a:srgbClr val="465562"/>
                </a:solidFill>
                <a:latin typeface="Euphemia"/>
              </a:rPr>
              <a:t>— фактору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, который называют множителем Ланде (</a:t>
            </a:r>
            <a:r>
              <a:rPr lang="ru-RU" sz="2400" b="1" i="1" strike="noStrike" spc="-1">
                <a:solidFill>
                  <a:srgbClr val="465562"/>
                </a:solidFill>
                <a:latin typeface="Euphemia"/>
              </a:rPr>
              <a:t>гиромагнитный множитель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) и который дается формулой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5" name="Picture 2"/>
          <p:cNvGraphicFramePr/>
          <p:nvPr/>
        </p:nvGraphicFramePr>
        <p:xfrm>
          <a:off x="4094280" y="5072040"/>
          <a:ext cx="4895640" cy="92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0" imgH="0" progId="Equation.3">
                  <p:embed/>
                </p:oleObj>
              </mc:Choice>
              <mc:Fallback>
                <p:oleObj r:id="rId3" imgW="0" imgH="0" progId="Equation.3">
                  <p:embed/>
                  <p:pic>
                    <p:nvPicPr>
                      <p:cNvPr id="546" name="Picture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094280" y="5072040"/>
                        <a:ext cx="4895640" cy="927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89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Аномальный эффект Зеемана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8" name="Рисунок 547"/>
          <p:cNvPicPr/>
          <p:nvPr/>
        </p:nvPicPr>
        <p:blipFill>
          <a:blip r:embed="rId2"/>
          <a:stretch/>
        </p:blipFill>
        <p:spPr>
          <a:xfrm>
            <a:off x="1551240" y="1188360"/>
            <a:ext cx="4418640" cy="3620160"/>
          </a:xfrm>
          <a:prstGeom prst="rect">
            <a:avLst/>
          </a:prstGeom>
          <a:ln w="0">
            <a:noFill/>
          </a:ln>
        </p:spPr>
      </p:pic>
      <p:sp>
        <p:nvSpPr>
          <p:cNvPr id="549" name="Прямоугольник 548"/>
          <p:cNvSpPr/>
          <p:nvPr/>
        </p:nvSpPr>
        <p:spPr>
          <a:xfrm>
            <a:off x="1276920" y="4845600"/>
            <a:ext cx="5273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Аномальный эффект Зеемана в атоме кадмия.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50" name="Таблица 549"/>
          <p:cNvGraphicFramePr/>
          <p:nvPr/>
        </p:nvGraphicFramePr>
        <p:xfrm>
          <a:off x="1638000" y="5379480"/>
          <a:ext cx="9573480" cy="1112520"/>
        </p:xfrm>
        <a:graphic>
          <a:graphicData uri="http://schemas.openxmlformats.org/drawingml/2006/table">
            <a:tbl>
              <a:tblPr/>
              <a:tblGrid>
                <a:gridCol w="162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2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7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7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Δm</a:t>
                      </a:r>
                      <a:r>
                        <a:rPr lang="ru-RU" sz="16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=m</a:t>
                      </a:r>
                      <a:r>
                        <a:rPr lang="ru-RU" sz="16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J1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-m</a:t>
                      </a:r>
                      <a:r>
                        <a:rPr lang="ru-RU" sz="16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Noto Sans CJK SC"/>
                        </a:rPr>
                        <a:t>g</a:t>
                      </a:r>
                      <a:r>
                        <a:rPr lang="ru-RU" sz="16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Noto Sans CJK SC"/>
                        </a:rPr>
                        <a:t>1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</a:t>
                      </a:r>
                      <a:r>
                        <a:rPr lang="ru-RU" sz="16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J1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-g</a:t>
                      </a:r>
                      <a:r>
                        <a:rPr lang="ru-RU" sz="16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</a:t>
                      </a:r>
                      <a:r>
                        <a:rPr lang="ru-RU" sz="16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J2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-3/2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-1/2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3/2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1" name="Прямоугольник 550"/>
          <p:cNvSpPr/>
          <p:nvPr/>
        </p:nvSpPr>
        <p:spPr>
          <a:xfrm>
            <a:off x="6618960" y="2449440"/>
            <a:ext cx="2444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74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Эффект Пашена-Бака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Эффект Пашена — Бака наступает, когда напряжённость магнитного поля 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Н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превышает величину, при которой расщепление уровней энергии </a:t>
            </a:r>
            <a:r>
              <a:rPr lang="el-GR" sz="2800" b="0" strike="noStrike" spc="-1">
                <a:solidFill>
                  <a:srgbClr val="465562"/>
                </a:solidFill>
                <a:latin typeface="Times New Roman"/>
              </a:rPr>
              <a:t>Δ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E=</a:t>
            </a:r>
            <a:r>
              <a:rPr lang="el-GR" sz="2800" b="0" strike="noStrike" spc="-1">
                <a:solidFill>
                  <a:srgbClr val="465562"/>
                </a:solidFill>
                <a:latin typeface="Times New Roman"/>
              </a:rPr>
              <a:t>μ</a:t>
            </a:r>
            <a:r>
              <a:rPr lang="ru-RU" sz="2800" b="0" strike="noStrike" spc="-1" baseline="-25000">
                <a:solidFill>
                  <a:srgbClr val="465562"/>
                </a:solidFill>
                <a:latin typeface="Euphemia"/>
              </a:rPr>
              <a:t>B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H (где </a:t>
            </a:r>
            <a:r>
              <a:rPr lang="el-GR" sz="2800" b="0" strike="noStrike" spc="-1">
                <a:solidFill>
                  <a:srgbClr val="465562"/>
                </a:solidFill>
                <a:latin typeface="Times New Roman"/>
              </a:rPr>
              <a:t>μ</a:t>
            </a:r>
            <a:r>
              <a:rPr lang="ru-RU" sz="2800" b="0" strike="noStrike" spc="-1" baseline="-25000">
                <a:solidFill>
                  <a:srgbClr val="465562"/>
                </a:solidFill>
                <a:latin typeface="Euphemia"/>
              </a:rPr>
              <a:t>B 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— магнетон Бора) становится больше, чем расщепление тонкой структуры. Сильное магнитное поле разрушает связь между орбитальным и спиновым моментами.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таком случае сложное Зеемановское расщепление переходит в простое. При S=0 расщепления Зеемана и Пашена Бака эквивалентны. 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74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Эффект Пашена-Бака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5" name="Content Placeholder 3" descr="Pashena-Baka.jpg"/>
          <p:cNvPicPr/>
          <p:nvPr/>
        </p:nvPicPr>
        <p:blipFill>
          <a:blip r:embed="rId2"/>
          <a:stretch/>
        </p:blipFill>
        <p:spPr>
          <a:xfrm>
            <a:off x="3093840" y="1113120"/>
            <a:ext cx="5690160" cy="465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Радиоспектроскопия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Радиоспектроскопия - раздел физики, в котором изучаются спектры поглощения различных веществ в диапазоне радиоволн (на частотах электромагнитного поля от 10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3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до 6·10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11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Гц).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Наиболее широко среди радиоспектроскопических методов используются методы магнитной радиоспектроскопии — </a:t>
            </a:r>
            <a:r>
              <a:rPr lang="ru-RU" sz="2800" b="1" i="1" strike="noStrike" spc="-1">
                <a:solidFill>
                  <a:srgbClr val="465562"/>
                </a:solidFill>
                <a:latin typeface="Euphemia"/>
              </a:rPr>
              <a:t>электронный парамагнитный резонанс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(ЭПР) и </a:t>
            </a:r>
            <a:r>
              <a:rPr lang="ru-RU" sz="2800" b="1" i="1" strike="noStrike" spc="-1">
                <a:solidFill>
                  <a:srgbClr val="465562"/>
                </a:solidFill>
                <a:latin typeface="Euphemia"/>
              </a:rPr>
              <a:t>ядерный магнитный резонанс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(ЯМР).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Электронный парамагнитный резонанс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Суть явления электронного парамагнитного резонанса заключается в резонансном поглощении электромагнитного излучения неспаренными электронами. Открыт Завойским Евгением Константиновичем в Казанском университете в начале 40-х годов прошлого века.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Если поместить свободный радикал с результирующим моментом количества движения 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J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в магнитном поле с напряжённостью 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B</a:t>
            </a:r>
            <a:r>
              <a:rPr lang="ru-RU" sz="2800" b="0" strike="noStrike" spc="-1" baseline="-25000">
                <a:solidFill>
                  <a:srgbClr val="465562"/>
                </a:solidFill>
                <a:latin typeface="Euphemia"/>
              </a:rPr>
              <a:t>0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то для 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J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отличного от нуля, в магнитном поле снимается вырождение, и в результате взаимодействия с магнитным полем возникает 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2</a:t>
            </a:r>
            <a:r>
              <a:rPr lang="ru-RU" sz="2800" b="1" i="1" strike="noStrike" spc="-1">
                <a:solidFill>
                  <a:srgbClr val="465562"/>
                </a:solidFill>
                <a:latin typeface="Euphemia"/>
              </a:rPr>
              <a:t>J</a:t>
            </a:r>
            <a:r>
              <a:rPr lang="en-US" sz="2800" b="1" i="1" strike="noStrike" spc="-1">
                <a:solidFill>
                  <a:srgbClr val="465562"/>
                </a:solidFill>
                <a:latin typeface="Euphemia"/>
              </a:rPr>
              <a:t> 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+1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уровней, положение которых описывается выражением: </a:t>
            </a:r>
            <a:r>
              <a:rPr lang="ru-RU" sz="2800" b="1" i="1" strike="noStrike" spc="-1">
                <a:solidFill>
                  <a:srgbClr val="465562"/>
                </a:solidFill>
                <a:latin typeface="Euphemia"/>
              </a:rPr>
              <a:t>W = g</a:t>
            </a:r>
            <a:r>
              <a:rPr lang="el-GR" sz="2800" b="1" i="1" strike="noStrike" spc="-1">
                <a:solidFill>
                  <a:srgbClr val="465562"/>
                </a:solidFill>
                <a:latin typeface="Times New Roman"/>
              </a:rPr>
              <a:t>β</a:t>
            </a:r>
            <a:r>
              <a:rPr lang="ru-RU" sz="2800" b="1" i="1" strike="noStrike" spc="-1">
                <a:solidFill>
                  <a:srgbClr val="465562"/>
                </a:solidFill>
                <a:latin typeface="Euphemia"/>
              </a:rPr>
              <a:t>B</a:t>
            </a:r>
            <a:r>
              <a:rPr lang="ru-RU" sz="2800" b="1" i="1" strike="noStrike" spc="-1" baseline="-25000">
                <a:solidFill>
                  <a:srgbClr val="465562"/>
                </a:solidFill>
                <a:latin typeface="Euphemia"/>
              </a:rPr>
              <a:t>0</a:t>
            </a:r>
            <a:r>
              <a:rPr lang="ru-RU" sz="2800" b="1" i="1" strike="noStrike" spc="-1">
                <a:solidFill>
                  <a:srgbClr val="465562"/>
                </a:solidFill>
                <a:latin typeface="Euphemia"/>
              </a:rPr>
              <a:t>M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(где 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М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= +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J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+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J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-1, …-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J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) и определяется Зеемановским взаимодействием магнитного поля с магнитным моментом 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J.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Электронный парамагнитный резонанс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Если теперь к парамагнитному центру приложить электромагнитное поле с частотой </a:t>
            </a:r>
            <a:r>
              <a:rPr lang="ru-RU" sz="2800" b="1" strike="noStrike" spc="-1">
                <a:solidFill>
                  <a:srgbClr val="465562"/>
                </a:solidFill>
                <a:latin typeface="Times New Roman"/>
              </a:rPr>
              <a:t>ν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поляризованное в плоскости, перпендикулярной вектору магнитного поля 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B</a:t>
            </a:r>
            <a:r>
              <a:rPr lang="ru-RU" sz="2800" b="0" strike="noStrike" spc="-1" baseline="-25000">
                <a:solidFill>
                  <a:srgbClr val="465562"/>
                </a:solidFill>
                <a:latin typeface="Euphemia"/>
              </a:rPr>
              <a:t>0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то оно будет вызывать магнитные дипольные переходы, подчиняющиеся правилу отбора Δ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М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= 1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Таким образом, условие резонанса определяется фундаментальным соотношением магнитного резонанса </a:t>
            </a:r>
            <a:r>
              <a:rPr lang="ru-RU" sz="2800" b="1" i="1" strike="noStrike" spc="-1">
                <a:solidFill>
                  <a:srgbClr val="465562"/>
                </a:solidFill>
                <a:latin typeface="Times New Roman"/>
              </a:rPr>
              <a:t>hν = gβB</a:t>
            </a:r>
            <a:r>
              <a:rPr lang="ru-RU" sz="2800" b="1" i="1" strike="noStrike" spc="-1" baseline="-25000">
                <a:solidFill>
                  <a:srgbClr val="465562"/>
                </a:solidFill>
                <a:latin typeface="Times New Roman"/>
              </a:rPr>
              <a:t>0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Программа курса.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 lnSpcReduction="10000"/>
          </a:bodyPr>
          <a:lstStyle/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Основные определения. Система единиц.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Фундаментальные физические константы. Универсальные постоянные и естественные системы единиц. Производные единицы и стандарты. Физические пределы точности измерений.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>
                    <a:alpha val="51000"/>
                  </a:srgbClr>
                </a:solidFill>
                <a:latin typeface="Euphemia"/>
              </a:rPr>
              <a:t>Методы измерения термодинамических величин.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Электромагнитные измерения. Стандарты частоты.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Радиоспектроскопия (эффект Зеемана), ЯМР, томография.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Фундаментальные шумы в измерительных устройствах. Тепловой шум. Формула Найквиста. Теорема Каллена-Вельтона. Дробовой шум в электронных и оптических приборах.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Электронный парамагнитный резонанс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3" name="Picture 2" descr="http://www.booksite.ru/fulltext/1/001/010/001/254041582.jpg"/>
          <p:cNvPicPr/>
          <p:nvPr/>
        </p:nvPicPr>
        <p:blipFill>
          <a:blip r:embed="rId2"/>
          <a:stretch/>
        </p:blipFill>
        <p:spPr>
          <a:xfrm>
            <a:off x="1879560" y="1428840"/>
            <a:ext cx="3237480" cy="3808800"/>
          </a:xfrm>
          <a:prstGeom prst="rect">
            <a:avLst/>
          </a:prstGeom>
          <a:ln w="0">
            <a:noFill/>
          </a:ln>
        </p:spPr>
      </p:pic>
      <p:sp>
        <p:nvSpPr>
          <p:cNvPr id="564" name="TextBox 4"/>
          <p:cNvSpPr/>
          <p:nvPr/>
        </p:nvSpPr>
        <p:spPr>
          <a:xfrm>
            <a:off x="5451480" y="1857240"/>
            <a:ext cx="607104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ЭПР в системе с нулевым полным спином.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Электронный парамагнитный резонанс 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6" name="Picture 2" descr="http://femto.com.ua/articles/part_2/p1/5118-24.jpg"/>
          <p:cNvPicPr/>
          <p:nvPr/>
        </p:nvPicPr>
        <p:blipFill>
          <a:blip r:embed="rId2"/>
          <a:stretch/>
        </p:blipFill>
        <p:spPr>
          <a:xfrm>
            <a:off x="3214080" y="1196640"/>
            <a:ext cx="5399640" cy="3461400"/>
          </a:xfrm>
          <a:prstGeom prst="rect">
            <a:avLst/>
          </a:prstGeom>
          <a:ln w="0">
            <a:noFill/>
          </a:ln>
        </p:spPr>
      </p:pic>
      <p:sp>
        <p:nvSpPr>
          <p:cNvPr id="567" name="TextBox 3"/>
          <p:cNvSpPr/>
          <p:nvPr/>
        </p:nvSpPr>
        <p:spPr>
          <a:xfrm>
            <a:off x="2057040" y="5157360"/>
            <a:ext cx="44640" cy="47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Rectangle 3"/>
          <p:cNvSpPr/>
          <p:nvPr/>
        </p:nvSpPr>
        <p:spPr>
          <a:xfrm>
            <a:off x="1807200" y="4659480"/>
            <a:ext cx="9581040" cy="19548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>
                    <a:alpha val="1000"/>
                  </a:srgbClr>
                </a:solidFill>
                <a:latin typeface="Euphemia"/>
                <a:ea typeface="DejaVu Sans"/>
              </a:rPr>
              <a:t>             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Спектрометр ЭПР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0" name="Picture 5" descr="EPRspectrometer.png"/>
          <p:cNvPicPr/>
          <p:nvPr/>
        </p:nvPicPr>
        <p:blipFill>
          <a:blip r:embed="rId2"/>
          <a:stretch/>
        </p:blipFill>
        <p:spPr>
          <a:xfrm>
            <a:off x="3565440" y="1324080"/>
            <a:ext cx="5789160" cy="481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Спектрометр ЭПР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2" name="Picture 2" descr="Спектрометр электронного парамагнитного резонанса ELEXSYS-E500-10/12 "/>
          <p:cNvPicPr/>
          <p:nvPr/>
        </p:nvPicPr>
        <p:blipFill>
          <a:blip r:embed="rId2"/>
          <a:stretch/>
        </p:blipFill>
        <p:spPr>
          <a:xfrm>
            <a:off x="3522600" y="1643040"/>
            <a:ext cx="5213880" cy="3910320"/>
          </a:xfrm>
          <a:prstGeom prst="rect">
            <a:avLst/>
          </a:prstGeom>
          <a:ln w="0">
            <a:noFill/>
          </a:ln>
        </p:spPr>
      </p:pic>
      <p:sp>
        <p:nvSpPr>
          <p:cNvPr id="573" name="TextBox 4"/>
          <p:cNvSpPr/>
          <p:nvPr/>
        </p:nvSpPr>
        <p:spPr>
          <a:xfrm>
            <a:off x="1950840" y="5602320"/>
            <a:ext cx="9785880" cy="113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465562"/>
                </a:solidFill>
                <a:latin typeface="Euphemia"/>
                <a:ea typeface="DejaVu Sans"/>
              </a:rPr>
              <a:t>Спектрометр электронного парамагнитного резонанса ELEXSYS-E500-10/12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Метод спиновых зондов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5" name="Content Placeholder 3" descr="NOspinTarget.png"/>
          <p:cNvPicPr/>
          <p:nvPr/>
        </p:nvPicPr>
        <p:blipFill>
          <a:blip r:embed="rId2"/>
          <a:stretch/>
        </p:blipFill>
        <p:spPr>
          <a:xfrm>
            <a:off x="2252160" y="1571760"/>
            <a:ext cx="6722280" cy="3675600"/>
          </a:xfrm>
          <a:prstGeom prst="rect">
            <a:avLst/>
          </a:prstGeom>
          <a:ln w="0">
            <a:noFill/>
          </a:ln>
        </p:spPr>
      </p:pic>
      <p:sp>
        <p:nvSpPr>
          <p:cNvPr id="576" name="TextBox 4"/>
          <p:cNvSpPr/>
          <p:nvPr/>
        </p:nvSpPr>
        <p:spPr>
          <a:xfrm>
            <a:off x="1665360" y="5286240"/>
            <a:ext cx="964296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Формула и спектр ЭПР нитроксильного радикала 2,2,6,6- тетраметил-пиперидин-1-оксил (ТЕМПО).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89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Спектр ЭПР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8" name="Content Placeholder 3" descr="NO-multifreq.gif"/>
          <p:cNvPicPr/>
          <p:nvPr/>
        </p:nvPicPr>
        <p:blipFill>
          <a:blip r:embed="rId2"/>
          <a:stretch/>
        </p:blipFill>
        <p:spPr>
          <a:xfrm>
            <a:off x="3093840" y="1071720"/>
            <a:ext cx="5642640" cy="3677760"/>
          </a:xfrm>
          <a:prstGeom prst="rect">
            <a:avLst/>
          </a:prstGeom>
          <a:ln w="0">
            <a:noFill/>
          </a:ln>
        </p:spPr>
      </p:pic>
      <p:sp>
        <p:nvSpPr>
          <p:cNvPr id="579" name="TextBox 4"/>
          <p:cNvSpPr/>
          <p:nvPr/>
        </p:nvSpPr>
        <p:spPr>
          <a:xfrm>
            <a:off x="1308240" y="4857840"/>
            <a:ext cx="10000080" cy="162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Зависимость формы спектра ЭПР нитроксильного радикала от частоты СВЧ излучения ν. Спектры, зарегистрированные при </a:t>
            </a:r>
            <a:r>
              <a:rPr lang="el-GR" sz="2800" b="0" strike="noStrike" spc="-1">
                <a:solidFill>
                  <a:srgbClr val="465562"/>
                </a:solidFill>
                <a:latin typeface="Times New Roman"/>
                <a:ea typeface="DejaVu Sans"/>
              </a:rPr>
              <a:t>ν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 = 9, 35, 95 и 140 ГГц, показаны красным цветом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Метод спиновых ловушек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Основан на ЭПР.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Метод спиновых ловушек заключается в добавлении свободных радикалов, образующихся в процессе какой-либо реакции, к особым акцепторам («спиновым ловушкам»).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Позволяет в 10 раз увеличить чувствительность ЭПР (типичная концентрация свободных радикалов в тканях не превышает 10 нМ, минимальная концентрация обнаруживаемая методом ЭПР – 100 нМ).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Метод спиновых ловушек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666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Суть метода заключается в том, что некоторое соединение, не являющееся нитроксильным радикалом, но имеющее структуру близкую к нитроксильному радикалу (спиновая ловушка), взаимодействует со свободным, короткоживущим радикалом и превращается в долгоживущий нитроксильный радикал (спиновый аддукт), спектр ЭПР которого, уникален для данного радикала или семейства радикалов.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По химической природе спиновые ловушки можно отнести к двум основным классам – это нитроны и нитрозосоединения. 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[3]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Применение ЭПР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000" b="0" strike="noStrike" spc="-1">
                <a:solidFill>
                  <a:srgbClr val="465562"/>
                </a:solidFill>
                <a:latin typeface="Euphemia"/>
              </a:rPr>
              <a:t>Метод ЭПР даёт уникальную информацию о парамагнитных центрах.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000" b="0" strike="noStrike" spc="-1">
                <a:solidFill>
                  <a:srgbClr val="465562"/>
                </a:solidFill>
                <a:latin typeface="Euphemia"/>
              </a:rPr>
              <a:t>При этом возможно однозначно различить примесные ионы и получить полную информацию о данном ионе в кристалле: валентность, координация, локальная симметрия, гибридизация электронов, сколько и в какие структурные положения электронов входит, ориентирование осей кристаллического поля в месте расположения этого иона, полная характеристика кристаллического поля и детальные сведения о химической связи.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000" b="0" strike="noStrike" spc="-1">
                <a:solidFill>
                  <a:srgbClr val="465562"/>
                </a:solidFill>
                <a:latin typeface="Euphemia"/>
              </a:rPr>
              <a:t>По спектру ЭПР можно определить характеристики самого кристалла, как то: особенности распределения электронной плотности, кристаллического поля, ионности-ковалентности в кристалле и наконец просто диагностической характеристики минерала, так как каждый ион в каждом минерале имеет свои уникальные параметры.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Ядерный магнитный резонанс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333" lnSpcReduction="10000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Я́дерный магни́тный резона́нс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(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ЯМР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) — резонансное поглощение или излучение электромагнитной энергии веществом, содержащим ядра с ненулевым спином во внешнем магнитном поле, на частоте ν (называемой частотой ЯМР), обусловленное переориентацией магнитных моментов ядер.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Явление ядерного магнитного резонанса было открыто в 1938 году Исидором Раби в молекулярных пучках, за что он был удостоен Нобелевской премии 1944 года.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1946 году Феликс Блох и Эдвард Миллз Парселл получили ядерный магнитный резонанс в жидкостях и твёрдых телах (Нобелевская премия 1952 года).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Программа курса.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Квантовые эффекты в физических измерениях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Квантовые эталоны единиц физических величин. Эффект Джозефсона и сверхпроводящие квантовые интерферометры.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Диагностика плазмы.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Ядерный магнитный резонанс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основе явления ядерного магнитного резонанса лежат магнитные свойства атомных ядер, состоящих из нуклонов с полуцелым спином 1/2, 3/2, 5/2…. Ядра с чётными массовым и зарядовым числами (чётно-чётные ядра) не обладают магнитным моментом.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первом приближении магнитные моменты ядер должны быть намного меньше магнитных моментов электронов на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p- 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и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d-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орбиталях атомов, однако этого не происходит из-за квантового эффекта «замораживания» орбитального момента.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«Замораживание» орбитального момента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333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 dirty="0">
                <a:solidFill>
                  <a:srgbClr val="465562"/>
                </a:solidFill>
                <a:latin typeface="Euphemia"/>
              </a:rPr>
              <a:t>Замораживание орбитального момента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 — парадокс квантовой механики.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В классическом приближении:             , где </a:t>
            </a:r>
            <a:r>
              <a:rPr lang="en-US" sz="2800" b="0" i="1" strike="noStrike" spc="-1" dirty="0">
                <a:solidFill>
                  <a:srgbClr val="465562"/>
                </a:solidFill>
                <a:latin typeface="Euphemia"/>
              </a:rPr>
              <a:t>L – 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орбитальный момент. Вблизи ядра атома фтора напряжённость поля должна достигать 6·10</a:t>
            </a:r>
            <a:r>
              <a:rPr lang="ru-RU" sz="2800" b="0" strike="noStrike" spc="-1" baseline="30000" dirty="0">
                <a:solidFill>
                  <a:srgbClr val="465562"/>
                </a:solidFill>
                <a:latin typeface="Euphemia"/>
              </a:rPr>
              <a:t>5 </a:t>
            </a:r>
            <a:r>
              <a:rPr lang="ru-RU" sz="2800" b="0" strike="noStrike" spc="-1" dirty="0" err="1">
                <a:solidFill>
                  <a:srgbClr val="465562"/>
                </a:solidFill>
                <a:latin typeface="Euphemia"/>
              </a:rPr>
              <a:t>Гс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.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В реальности такого поля не наблюдается, поскольку из-за больших неоднородных эл. полей снимается вырождение электронных состояний электронов атомной оболочки, их орбиты начинают </a:t>
            </a:r>
            <a:r>
              <a:rPr lang="ru-RU" sz="2800" b="0" strike="noStrike" spc="-1" dirty="0" err="1">
                <a:solidFill>
                  <a:srgbClr val="465562"/>
                </a:solidFill>
                <a:latin typeface="Euphemia"/>
              </a:rPr>
              <a:t>прецессировать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 и ср. значение проекции орбитального </a:t>
            </a:r>
            <a:r>
              <a:rPr lang="ru-RU" sz="2800" b="0" strike="noStrike" spc="-1" dirty="0" err="1">
                <a:solidFill>
                  <a:srgbClr val="465562"/>
                </a:solidFill>
                <a:latin typeface="Euphemia"/>
              </a:rPr>
              <a:t>магн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. момента этих электронов на направление внеш. </a:t>
            </a:r>
            <a:r>
              <a:rPr lang="ru-RU" sz="2800" b="0" strike="noStrike" spc="-1" dirty="0" err="1">
                <a:solidFill>
                  <a:srgbClr val="465562"/>
                </a:solidFill>
                <a:latin typeface="Euphemia"/>
              </a:rPr>
              <a:t>магн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. поля оказывается равным нулю.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92" name="Picture 2"/>
          <p:cNvGraphicFramePr/>
          <p:nvPr>
            <p:extLst>
              <p:ext uri="{D42A27DB-BD31-4B8C-83A1-F6EECF244321}">
                <p14:modId xmlns:p14="http://schemas.microsoft.com/office/powerpoint/2010/main" val="3069969048"/>
              </p:ext>
            </p:extLst>
          </p:nvPr>
        </p:nvGraphicFramePr>
        <p:xfrm>
          <a:off x="6785237" y="2319268"/>
          <a:ext cx="1027800" cy="73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3" imgW="0" imgH="0" progId="Equation.3">
                  <p:embed/>
                </p:oleObj>
              </mc:Choice>
              <mc:Fallback>
                <p:oleObj r:id="rId3" imgW="0" imgH="0" progId="Equation.3">
                  <p:embed/>
                  <p:pic>
                    <p:nvPicPr>
                      <p:cNvPr id="593" name="Picture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6785237" y="2319268"/>
                        <a:ext cx="1027800" cy="7336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Ядерный магнитный резонанс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5" name="Content Placeholder 7" descr="1014.jpg"/>
          <p:cNvPicPr/>
          <p:nvPr/>
        </p:nvPicPr>
        <p:blipFill>
          <a:blip r:embed="rId2"/>
          <a:stretch/>
        </p:blipFill>
        <p:spPr>
          <a:xfrm>
            <a:off x="1879560" y="1571760"/>
            <a:ext cx="1913400" cy="2770560"/>
          </a:xfrm>
          <a:prstGeom prst="rect">
            <a:avLst/>
          </a:prstGeom>
          <a:ln w="0">
            <a:noFill/>
          </a:ln>
        </p:spPr>
      </p:pic>
      <p:sp>
        <p:nvSpPr>
          <p:cNvPr id="596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Auto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Auto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AutoShape 8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TextBox 8"/>
          <p:cNvSpPr/>
          <p:nvPr/>
        </p:nvSpPr>
        <p:spPr>
          <a:xfrm>
            <a:off x="4165560" y="1071720"/>
            <a:ext cx="6785640" cy="436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Магнитное ядро можно представить как электрически заряженный шарик, вращающийся вокруг своей оси (хотя, строго говоря, это не так). Согласно законам электродинамики, вращение заряда приводит к появлению магнитного поля, т.е. магнитного момента ядра, который направлен вдоль оси вращения. Если этот магнитный момент поместить в постоянное внешнее поле, то вектор этого момента начинает прецессировать, т.е. вращаться вокруг направления внешнего поля.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AutoShape 10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Магнитные моменты ядер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3" name="Content Placeholder 4" descr="slide_3.jpg"/>
          <p:cNvPicPr/>
          <p:nvPr/>
        </p:nvPicPr>
        <p:blipFill>
          <a:blip r:embed="rId2"/>
          <a:stretch/>
        </p:blipFill>
        <p:spPr>
          <a:xfrm>
            <a:off x="2124635" y="941293"/>
            <a:ext cx="7974106" cy="5526741"/>
          </a:xfrm>
          <a:prstGeom prst="rect">
            <a:avLst/>
          </a:prstGeom>
          <a:ln w="0">
            <a:noFill/>
          </a:ln>
        </p:spPr>
      </p:pic>
      <p:sp>
        <p:nvSpPr>
          <p:cNvPr id="604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Спектр ЯМР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6" name="Content Placeholder 3" descr="slide_6.jpg"/>
          <p:cNvPicPr/>
          <p:nvPr/>
        </p:nvPicPr>
        <p:blipFill>
          <a:blip r:embed="rId2"/>
          <a:stretch/>
        </p:blipFill>
        <p:spPr>
          <a:xfrm>
            <a:off x="3436920" y="1600200"/>
            <a:ext cx="6094800" cy="457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Химический сдвиг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8" name="Content Placeholder 3" descr="slide_7.jpg"/>
          <p:cNvPicPr/>
          <p:nvPr/>
        </p:nvPicPr>
        <p:blipFill>
          <a:blip r:embed="rId2"/>
          <a:stretch/>
        </p:blipFill>
        <p:spPr>
          <a:xfrm>
            <a:off x="3213000" y="1214280"/>
            <a:ext cx="6094800" cy="4570920"/>
          </a:xfrm>
          <a:prstGeom prst="rect">
            <a:avLst/>
          </a:prstGeom>
          <a:ln w="0">
            <a:noFill/>
          </a:ln>
        </p:spPr>
      </p:pic>
      <p:sp>
        <p:nvSpPr>
          <p:cNvPr id="609" name="TextBox 4"/>
          <p:cNvSpPr/>
          <p:nvPr/>
        </p:nvSpPr>
        <p:spPr>
          <a:xfrm>
            <a:off x="1736640" y="5643720"/>
            <a:ext cx="9642960" cy="79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В качестве эталона в ЯМР </a:t>
            </a:r>
            <a:r>
              <a:rPr lang="ru-RU" sz="2400" b="0" strike="noStrike" spc="-1" baseline="30000">
                <a:solidFill>
                  <a:srgbClr val="465562"/>
                </a:solidFill>
                <a:latin typeface="Euphemia"/>
                <a:ea typeface="DejaVu Sans"/>
              </a:rPr>
              <a:t>1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Н (42,58 МГц/ 1 Т) и </a:t>
            </a:r>
            <a:r>
              <a:rPr lang="ru-RU" sz="2400" b="0" strike="noStrike" spc="-1" baseline="30000">
                <a:solidFill>
                  <a:srgbClr val="465562"/>
                </a:solidFill>
                <a:latin typeface="Euphemia"/>
                <a:ea typeface="DejaVu Sans"/>
              </a:rPr>
              <a:t>13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С (10,71 МГц/ 1 Т) применяют тетраметилсилан Si(CH</a:t>
            </a:r>
            <a:r>
              <a:rPr lang="ru-RU" sz="2400" b="0" strike="noStrike" spc="-1" baseline="-25000">
                <a:solidFill>
                  <a:srgbClr val="465562"/>
                </a:solidFill>
                <a:latin typeface="Euphemia"/>
                <a:ea typeface="DejaVu Sans"/>
              </a:rPr>
              <a:t>3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)</a:t>
            </a:r>
            <a:r>
              <a:rPr lang="ru-RU" sz="2400" b="0" strike="noStrike" spc="-1" baseline="-25000">
                <a:solidFill>
                  <a:srgbClr val="465562"/>
                </a:solidFill>
                <a:latin typeface="Euphemia"/>
                <a:ea typeface="DejaVu Sans"/>
              </a:rPr>
              <a:t>4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 (ТМС)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1" name="Content Placeholder 3" descr="slide_9.jpg"/>
          <p:cNvPicPr/>
          <p:nvPr/>
        </p:nvPicPr>
        <p:blipFill>
          <a:blip r:embed="rId2"/>
          <a:stretch/>
        </p:blipFill>
        <p:spPr>
          <a:xfrm>
            <a:off x="2736720" y="642960"/>
            <a:ext cx="7437960" cy="557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3" name="Content Placeholder 3" descr="slide_10.jpg"/>
          <p:cNvPicPr/>
          <p:nvPr/>
        </p:nvPicPr>
        <p:blipFill>
          <a:blip r:embed="rId2"/>
          <a:stretch/>
        </p:blipFill>
        <p:spPr>
          <a:xfrm>
            <a:off x="2065320" y="571320"/>
            <a:ext cx="7466400" cy="559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ЯМР (МРТ) томография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5" name="Content Placeholder 3" descr="slide_19.jpg"/>
          <p:cNvPicPr/>
          <p:nvPr/>
        </p:nvPicPr>
        <p:blipFill>
          <a:blip r:embed="rId2"/>
          <a:stretch/>
        </p:blipFill>
        <p:spPr>
          <a:xfrm>
            <a:off x="3436920" y="1600200"/>
            <a:ext cx="6094800" cy="457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7" name="Content Placeholder 3" descr="slide_20.jpg"/>
          <p:cNvPicPr/>
          <p:nvPr/>
        </p:nvPicPr>
        <p:blipFill>
          <a:blip r:embed="rId2"/>
          <a:stretch/>
        </p:blipFill>
        <p:spPr>
          <a:xfrm>
            <a:off x="2522520" y="214200"/>
            <a:ext cx="7847640" cy="588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Эффект Зеемана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Эффе́кт Зеема́на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— расщепление спектральных линий и уровней энергии атомов, молекул и кристаллов в магн. поле. Открыт Питером Зееманом в 31 октября 1896 года.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Спустя несколько дней Хендрик Лоренц дал объяснение эффекта Зеемана в рамках классической электродинамики.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TextBox 3"/>
          <p:cNvSpPr/>
          <p:nvPr/>
        </p:nvSpPr>
        <p:spPr>
          <a:xfrm>
            <a:off x="1850040" y="5009400"/>
            <a:ext cx="9571680" cy="12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За открытие и объяснение эффекта 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  <a:ea typeface="DejaVu Sans"/>
              </a:rPr>
              <a:t>Зееман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 и 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  <a:ea typeface="DejaVu Sans"/>
              </a:rPr>
              <a:t>Лоренц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 были награждены Нобелевской премией по физике 1902 года.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9" name="Content Placeholder 3" descr="slide_21.jpg"/>
          <p:cNvPicPr/>
          <p:nvPr/>
        </p:nvPicPr>
        <p:blipFill>
          <a:blip r:embed="rId2"/>
          <a:stretch/>
        </p:blipFill>
        <p:spPr>
          <a:xfrm>
            <a:off x="3436920" y="1600200"/>
            <a:ext cx="6094800" cy="457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1" name="Content Placeholder 3" descr="slide_23.jpg"/>
          <p:cNvPicPr/>
          <p:nvPr/>
        </p:nvPicPr>
        <p:blipFill>
          <a:blip r:embed="rId2"/>
          <a:stretch/>
        </p:blipFill>
        <p:spPr>
          <a:xfrm>
            <a:off x="2951280" y="285840"/>
            <a:ext cx="7795080" cy="584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3" name="Content Placeholder 3" descr="slide_28.jpg"/>
          <p:cNvPicPr/>
          <p:nvPr/>
        </p:nvPicPr>
        <p:blipFill>
          <a:blip r:embed="rId2"/>
          <a:stretch/>
        </p:blipFill>
        <p:spPr>
          <a:xfrm>
            <a:off x="2665440" y="285840"/>
            <a:ext cx="7657200" cy="574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5" name="Content Placeholder 3" descr="slide_29.jpg"/>
          <p:cNvPicPr/>
          <p:nvPr/>
        </p:nvPicPr>
        <p:blipFill>
          <a:blip r:embed="rId2"/>
          <a:stretch/>
        </p:blipFill>
        <p:spPr>
          <a:xfrm>
            <a:off x="2736720" y="357120"/>
            <a:ext cx="7942680" cy="59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7" name="Content Placeholder 3" descr="slide_30.jpg"/>
          <p:cNvPicPr/>
          <p:nvPr/>
        </p:nvPicPr>
        <p:blipFill>
          <a:blip r:embed="rId2"/>
          <a:stretch/>
        </p:blipFill>
        <p:spPr>
          <a:xfrm>
            <a:off x="2593800" y="385920"/>
            <a:ext cx="8152200" cy="611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Аппарат МРТ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9" name="Content Placeholder 3" descr="Modern_3T_MRI.JPG"/>
          <p:cNvPicPr/>
          <p:nvPr/>
        </p:nvPicPr>
        <p:blipFill>
          <a:blip r:embed="rId2"/>
          <a:stretch/>
        </p:blipFill>
        <p:spPr>
          <a:xfrm>
            <a:off x="3451320" y="1714320"/>
            <a:ext cx="6236280" cy="4677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Литература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А. Шошин Эффекты Зеемана и Пашена-Бака ИЯФ 2002-71, </a:t>
            </a:r>
            <a:r>
              <a:rPr lang="en-US" sz="2000" b="0" u="sng" strike="noStrike" spc="-1">
                <a:solidFill>
                  <a:srgbClr val="8FC48C"/>
                </a:solidFill>
                <a:uFillTx/>
                <a:latin typeface="Euphemia"/>
                <a:hlinkClick r:id="rId2"/>
              </a:rPr>
              <a:t>http://www.inp.nsk.su/images/preprint/2002_071.PDF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Методы радиоспектроскопии: ЯМР и ЭПР </a:t>
            </a:r>
            <a:r>
              <a:rPr lang="en-US" sz="2000" b="0" u="sng" strike="noStrike" spc="-1">
                <a:solidFill>
                  <a:srgbClr val="8FC48C"/>
                </a:solidFill>
                <a:uFillTx/>
                <a:latin typeface="Euphemia"/>
                <a:hlinkClick r:id="rId3"/>
              </a:rPr>
              <a:t>http://www.biophys.msu.ru/general_courses/biophysics/pogosyan/05.pdf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Электронный парамагнитный резонанс (ЭПР), </a:t>
            </a:r>
            <a:r>
              <a:rPr lang="ru-RU" sz="2000" b="0" u="sng" strike="noStrike" spc="-1">
                <a:solidFill>
                  <a:srgbClr val="8FC48C"/>
                </a:solidFill>
                <a:uFillTx/>
                <a:latin typeface="Euphemia"/>
                <a:hlinkClick r:id="rId4"/>
              </a:rPr>
              <a:t>http://images.myshared.ru/4/80525/slide_1.jpg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Ядерный магнитный резонанс </a:t>
            </a:r>
            <a:r>
              <a:rPr lang="en-US" sz="2000" b="0" u="sng" strike="noStrike" spc="-1">
                <a:solidFill>
                  <a:srgbClr val="8FC48C"/>
                </a:solidFill>
                <a:uFillTx/>
                <a:latin typeface="Euphemia"/>
                <a:hlinkClick r:id="rId5"/>
              </a:rPr>
              <a:t>http://www.myshared.ru/slide/310293/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Эффект Зеемана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Эффе́кт Зеема́на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— расщепление спектральных линий и уровней энергии атомов, молекул и кристаллов в магн. поле. Открыт Питером Зееманом в 1896 году.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Noto Sans CJK SC"/>
              </a:rPr>
              <a:t>Полный гамильтониан атома в магнитном поле имеет вид H = H</a:t>
            </a:r>
            <a:r>
              <a:rPr lang="ru-RU" sz="2800" b="0" strike="noStrike" spc="-1" baseline="-8000">
                <a:solidFill>
                  <a:srgbClr val="465562"/>
                </a:solidFill>
                <a:latin typeface="Euphemia"/>
                <a:ea typeface="Noto Sans CJK SC"/>
              </a:rPr>
              <a:t>0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Noto Sans CJK SC"/>
              </a:rPr>
              <a:t>+V</a:t>
            </a:r>
            <a:r>
              <a:rPr lang="ru-RU" sz="2800" b="0" strike="noStrike" spc="-1" baseline="-8000">
                <a:solidFill>
                  <a:srgbClr val="465562"/>
                </a:solidFill>
                <a:latin typeface="Euphemia"/>
                <a:ea typeface="Noto Sans CJK SC"/>
              </a:rPr>
              <a:t>M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Noto Sans CJK SC"/>
              </a:rPr>
              <a:t>, где H</a:t>
            </a:r>
            <a:r>
              <a:rPr lang="ru-RU" sz="2800" b="0" strike="noStrike" spc="-1" baseline="-8000">
                <a:solidFill>
                  <a:srgbClr val="465562"/>
                </a:solidFill>
                <a:latin typeface="Euphemia"/>
                <a:ea typeface="Noto Sans CJK SC"/>
              </a:rPr>
              <a:t>0 —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Noto Sans CJK SC"/>
              </a:rPr>
              <a:t> невозмущённый гамильтониан, а V</a:t>
            </a:r>
            <a:r>
              <a:rPr lang="ru-RU" sz="2800" b="0" strike="noStrike" spc="-1" baseline="-8000">
                <a:solidFill>
                  <a:srgbClr val="465562"/>
                </a:solidFill>
                <a:latin typeface="Euphemia"/>
                <a:ea typeface="Noto Sans CJK SC"/>
              </a:rPr>
              <a:t>M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  <a:ea typeface="Noto Sans CJK SC"/>
              </a:rPr>
              <a:t>-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Noto Sans CJK SC"/>
              </a:rPr>
              <a:t> возмущение, созданное магнитным полем:              , где </a:t>
            </a:r>
            <a:r>
              <a:rPr lang="ru-RU" sz="2800" b="0" strike="noStrike" spc="-1">
                <a:solidFill>
                  <a:srgbClr val="465562"/>
                </a:solidFill>
                <a:latin typeface="AR PL Mingti2L Big5"/>
                <a:ea typeface="AR PL Mingti2L Big5"/>
              </a:rPr>
              <a:t>μ- 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AR PL Mingti2L Big5"/>
              </a:rPr>
              <a:t>магнитный момент атома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Box 2"/>
          <p:cNvSpPr/>
          <p:nvPr/>
        </p:nvSpPr>
        <p:spPr>
          <a:xfrm>
            <a:off x="1524600" y="5477760"/>
            <a:ext cx="9571680" cy="12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За открытие и объяснение эффекта 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  <a:ea typeface="DejaVu Sans"/>
              </a:rPr>
              <a:t>Зееман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 и 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  <a:ea typeface="DejaVu Sans"/>
              </a:rPr>
              <a:t>Лоренц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 были награждены Нобелевской премией по физике 1902 года.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5"/>
          <p:cNvSpPr txBox="1"/>
          <p:nvPr/>
        </p:nvSpPr>
        <p:spPr>
          <a:xfrm>
            <a:off x="1593720" y="17820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Эффект Зеемана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5" name="TextBox 524"/>
              <p:cNvSpPr txBox="1"/>
              <p:nvPr/>
            </p:nvSpPr>
            <p:spPr>
              <a:xfrm>
                <a:off x="1984320" y="1738080"/>
                <a:ext cx="7168320" cy="85824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lIns="90000" tIns="45000" rIns="90000" bIns="45000" anchor="t">
                <a:noAutofit/>
              </a:bodyPr>
              <a:lstStyle/>
              <a:p>
                <a:r>
                  <a:rPr lang="en-US" sz="1800" b="0" strike="noStrike" spc="-1" dirty="0" smtClean="0">
                    <a:solidFill>
                      <a:srgbClr val="000000"/>
                    </a:solidFill>
                    <a:latin typeface="Arial"/>
                  </a:rPr>
                  <a:t>В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рамках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теории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Лоренца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атом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рассматривается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как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осциллятор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:</a:t>
                </a:r>
              </a:p>
              <a:p>
                <a:endParaRPr lang="en-US" sz="1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endParaRPr lang="en-US" sz="1800" b="0" strike="noStrike" spc="-1" dirty="0" smtClean="0">
                  <a:solidFill>
                    <a:srgbClr val="000000"/>
                  </a:solidFill>
                  <a:latin typeface="Arial"/>
                </a:endParaRPr>
              </a:p>
              <a:p>
                <a:endParaRPr lang="en-US" spc="-1" dirty="0">
                  <a:solidFill>
                    <a:srgbClr val="000000"/>
                  </a:solidFill>
                  <a:latin typeface="Arial"/>
                </a:endParaRPr>
              </a:p>
              <a:p>
                <a:endParaRPr lang="en-US" sz="1800" b="0" strike="noStrike" spc="-1" dirty="0" smtClean="0">
                  <a:solidFill>
                    <a:srgbClr val="000000"/>
                  </a:solidFill>
                  <a:latin typeface="Arial"/>
                </a:endParaRPr>
              </a:p>
              <a:p>
                <a:endParaRPr lang="en-US" spc="-1" dirty="0">
                  <a:solidFill>
                    <a:srgbClr val="000000"/>
                  </a:solidFill>
                  <a:latin typeface="Arial"/>
                </a:endParaRPr>
              </a:p>
              <a:p>
                <a:endParaRPr lang="en-US" sz="1800" b="0" strike="noStrike" spc="-1" dirty="0" smtClean="0">
                  <a:solidFill>
                    <a:srgbClr val="000000"/>
                  </a:solidFill>
                  <a:latin typeface="Arial"/>
                </a:endParaRPr>
              </a:p>
              <a:p>
                <a:r>
                  <a:rPr lang="ru-RU" spc="-1" dirty="0" smtClean="0">
                    <a:solidFill>
                      <a:srgbClr val="000000"/>
                    </a:solidFill>
                    <a:latin typeface="Arial"/>
                  </a:rPr>
                  <a:t>Введём величину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𝑒𝐵</m:t>
                        </m:r>
                      </m:num>
                      <m:den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0" strike="noStrike" spc="-1" dirty="0" smtClean="0">
                    <a:solidFill>
                      <a:srgbClr val="000000"/>
                    </a:solidFill>
                    <a:latin typeface="Arial"/>
                  </a:rPr>
                  <a:t> - </a:t>
                </a:r>
                <a:r>
                  <a:rPr lang="ru-RU" sz="1800" b="0" strike="noStrike" spc="-1" dirty="0" smtClean="0">
                    <a:solidFill>
                      <a:srgbClr val="000000"/>
                    </a:solidFill>
                    <a:latin typeface="Arial"/>
                  </a:rPr>
                  <a:t>называемую Ларморовской частотой.</a:t>
                </a:r>
              </a:p>
              <a:p>
                <a:r>
                  <a:rPr lang="ru-RU" spc="-1" dirty="0" smtClean="0">
                    <a:solidFill>
                      <a:srgbClr val="000000"/>
                    </a:solidFill>
                    <a:latin typeface="Arial"/>
                  </a:rPr>
                  <a:t>Тогда, частота резонанса </a:t>
                </a:r>
                <a14:m>
                  <m:oMath xmlns:m="http://schemas.openxmlformats.org/officeDocument/2006/math">
                    <m:r>
                      <a:rPr lang="ru-RU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ru-RU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ru-RU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ru-RU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ru-RU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25" name="TextBox 5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320" y="1738080"/>
                <a:ext cx="7168320" cy="858240"/>
              </a:xfrm>
              <a:prstGeom prst="rect">
                <a:avLst/>
              </a:prstGeom>
              <a:blipFill>
                <a:blip r:embed="rId2"/>
                <a:stretch>
                  <a:fillRect l="-766" t="-3546" r="-1532" b="-226950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52700" y="2323072"/>
                <a:ext cx="7874784" cy="1284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endParaRPr lang="ru-RU" dirty="0" smtClean="0"/>
              </a:p>
              <a:p>
                <a:endParaRPr lang="en-US" dirty="0" smtClean="0"/>
              </a:p>
              <a:p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- </a:t>
                </a:r>
                <a:r>
                  <a:rPr lang="ru-RU" dirty="0"/>
                  <a:t> скорость вращения электрона вокруг ядра</a:t>
                </a:r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:r>
                  <a:rPr lang="ru-RU" dirty="0"/>
                  <a:t>масса электрона</a:t>
                </a:r>
                <a:r>
                  <a:rPr lang="ru-RU" dirty="0" smtClean="0"/>
                  <a:t>,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- </a:t>
                </a:r>
                <a:r>
                  <a:rPr lang="ru-RU" dirty="0"/>
                  <a:t>резонансная частота электронного дипольного перехода.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0" y="2323072"/>
                <a:ext cx="7874784" cy="1284134"/>
              </a:xfrm>
              <a:prstGeom prst="rect">
                <a:avLst/>
              </a:prstGeom>
              <a:blipFill>
                <a:blip r:embed="rId3"/>
                <a:stretch>
                  <a:fillRect l="-1858" t="-2844" r="-774" b="-10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Эффект Зеемана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8" name="Picture 2" descr="https://upload.wikimedia.org/wikipedia/ru/thumb/1/15/ZeemanSpectra.gif/400px-ZeemanSpectra.gif"/>
          <p:cNvPicPr/>
          <p:nvPr/>
        </p:nvPicPr>
        <p:blipFill>
          <a:blip r:embed="rId2"/>
          <a:stretch/>
        </p:blipFill>
        <p:spPr>
          <a:xfrm>
            <a:off x="1846080" y="1417680"/>
            <a:ext cx="5246640" cy="3475800"/>
          </a:xfrm>
          <a:prstGeom prst="rect">
            <a:avLst/>
          </a:prstGeom>
          <a:ln w="0">
            <a:noFill/>
          </a:ln>
        </p:spPr>
      </p:pic>
      <p:sp>
        <p:nvSpPr>
          <p:cNvPr id="539" name="TextBox 14"/>
          <p:cNvSpPr/>
          <p:nvPr/>
        </p:nvSpPr>
        <p:spPr>
          <a:xfrm>
            <a:off x="7122960" y="736200"/>
            <a:ext cx="4319280" cy="453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Поляризация и спектр Зееман-эффекта, детектируемые с различных направлениях наблюдения: картинка с жёлтым фоном — наблюдение ведётся в направлении магнитного поля. В этом случае в спектре флуоресценции атомарных паров детектируется две частоты c круговой поляризацией</a:t>
            </a:r>
            <a:r>
              <a:rPr lang="en-US" sz="1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.</a:t>
            </a:r>
            <a:r>
              <a:rPr lang="ru-RU" sz="1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 Картинка с синим фоном — наблюдение ведётся перпендикулярно направлению магнитного поля. В этом случае в спектре флуоресценции атомарных паров детектируются три частоты, имеющие линейную поляризацию σ и π.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 dirty="0" smtClean="0">
                <a:solidFill>
                  <a:srgbClr val="344049"/>
                </a:solidFill>
                <a:latin typeface="Euphemia"/>
              </a:rPr>
              <a:t>Эффект </a:t>
            </a:r>
            <a:r>
              <a:rPr lang="ru-RU" sz="3600" b="0" strike="noStrike" spc="-1" dirty="0">
                <a:solidFill>
                  <a:srgbClr val="344049"/>
                </a:solidFill>
                <a:latin typeface="Euphemia"/>
              </a:rPr>
              <a:t>Зеемана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8" name="PlaceHolder 2"/>
              <p:cNvSpPr>
                <a:spLocks noGrp="1"/>
              </p:cNvSpPr>
              <p:nvPr>
                <p:ph/>
              </p:nvPr>
            </p:nvSpPr>
            <p:spPr>
              <a:xfrm>
                <a:off x="1593360" y="1600200"/>
                <a:ext cx="9781560" cy="45709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indent="0">
                  <a:spcBef>
                    <a:spcPts val="1400"/>
                  </a:spcBef>
                  <a:buNone/>
                </a:pPr>
                <a:r>
                  <a:rPr lang="ru-RU" sz="2800" b="0" strike="noStrike" spc="-1" dirty="0" smtClean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Полный</a:t>
                </a:r>
                <a:r>
                  <a:rPr lang="ru-RU" sz="2800" b="0" strike="noStrike" spc="-1" dirty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 гамильтониан атома в магнитном поле имеет вид H = H</a:t>
                </a:r>
                <a:r>
                  <a:rPr lang="ru-RU" sz="2800" b="0" strike="noStrike" spc="-1" baseline="-8000" dirty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0</a:t>
                </a:r>
                <a:r>
                  <a:rPr lang="ru-RU" sz="2800" b="0" strike="noStrike" spc="-1" dirty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+V</a:t>
                </a:r>
                <a:r>
                  <a:rPr lang="ru-RU" sz="2800" b="0" strike="noStrike" spc="-1" baseline="-8000" dirty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M</a:t>
                </a:r>
                <a:r>
                  <a:rPr lang="ru-RU" sz="2800" b="0" strike="noStrike" spc="-1" dirty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, где H</a:t>
                </a:r>
                <a:r>
                  <a:rPr lang="ru-RU" sz="2800" b="0" strike="noStrike" spc="-1" baseline="-8000" dirty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0 —</a:t>
                </a:r>
                <a:r>
                  <a:rPr lang="ru-RU" sz="2800" b="0" strike="noStrike" spc="-1" dirty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 невозмущённый гамильтониан, а </a:t>
                </a:r>
                <a:r>
                  <a:rPr lang="ru-RU" spc="-1" dirty="0" smtClean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V</a:t>
                </a:r>
                <a:r>
                  <a:rPr lang="ru-RU" spc="-1" baseline="-8000" dirty="0" smtClean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M </a:t>
                </a:r>
                <a:r>
                  <a:rPr lang="en-US" sz="2800" b="0" strike="noStrike" spc="-1" dirty="0" smtClean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-</a:t>
                </a:r>
                <a:r>
                  <a:rPr lang="ru-RU" sz="2800" b="0" strike="noStrike" spc="-1" dirty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 возмущение, созданное магнитным полем: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800" b="0" i="1" strike="noStrike" spc="-1" smtClean="0">
                        <a:solidFill>
                          <a:srgbClr val="46556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ru-RU" sz="2800" b="0" i="1" strike="noStrike" spc="-1" smtClean="0">
                        <a:solidFill>
                          <a:srgbClr val="4655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sz="2800" b="0" strike="noStrike" spc="-1" dirty="0" smtClean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, </a:t>
                </a:r>
                <a:r>
                  <a:rPr lang="ru-RU" sz="2800" b="0" strike="noStrike" spc="-1" dirty="0">
                    <a:solidFill>
                      <a:srgbClr val="465562"/>
                    </a:solidFill>
                    <a:latin typeface="Euphemia"/>
                    <a:ea typeface="Noto Sans CJK SC"/>
                  </a:rPr>
                  <a:t>где </a:t>
                </a:r>
                <a:r>
                  <a:rPr lang="ru-RU" sz="2800" b="0" strike="noStrike" spc="-1" dirty="0">
                    <a:solidFill>
                      <a:srgbClr val="465562"/>
                    </a:solidFill>
                    <a:latin typeface="AR PL Mingti2L Big5"/>
                    <a:ea typeface="AR PL Mingti2L Big5"/>
                  </a:rPr>
                  <a:t>μ- </a:t>
                </a:r>
                <a:r>
                  <a:rPr lang="ru-RU" sz="2800" b="0" strike="noStrike" spc="-1" dirty="0">
                    <a:solidFill>
                      <a:srgbClr val="465562"/>
                    </a:solidFill>
                    <a:latin typeface="Euphemia"/>
                    <a:ea typeface="AR PL Mingti2L Big5"/>
                  </a:rPr>
                  <a:t>магнитный момент </a:t>
                </a:r>
                <a:r>
                  <a:rPr lang="ru-RU" sz="2800" b="0" strike="noStrike" spc="-1" dirty="0" smtClean="0">
                    <a:solidFill>
                      <a:srgbClr val="465562"/>
                    </a:solidFill>
                    <a:latin typeface="Euphemia"/>
                    <a:ea typeface="AR PL Mingti2L Big5"/>
                  </a:rPr>
                  <a:t>атома</a:t>
                </a:r>
                <a:r>
                  <a:rPr lang="en-US" spc="-1" dirty="0" smtClean="0">
                    <a:solidFill>
                      <a:srgbClr val="465562"/>
                    </a:solidFill>
                    <a:latin typeface="Euphemia"/>
                    <a:ea typeface="AR PL Mingti2L Big5"/>
                  </a:rPr>
                  <a:t>:</a:t>
                </a:r>
              </a:p>
              <a:p>
                <a:pPr indent="0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800" b="0" i="1" strike="noStrike" spc="-1" smtClean="0">
                        <a:solidFill>
                          <a:srgbClr val="46556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trike="noStrike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trike="noStrike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trike="noStrike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acc>
                          <m:accPr>
                            <m:chr m:val="⃗"/>
                            <m:ctrlPr>
                              <a:rPr lang="en-US" sz="2800" b="0" i="1" strike="noStrike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trike="noStrike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num>
                      <m:den>
                        <m:r>
                          <a:rPr lang="en-US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sz="2800" b="0" i="1" strike="noStrike" spc="-1" smtClean="0">
                        <a:solidFill>
                          <a:srgbClr val="4655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pc="-1">
                        <a:solidFill>
                          <a:srgbClr val="46556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pc="-1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pc="-1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pc="-1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spc="-1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 spc="-1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r>
                          <a:rPr lang="en-US" b="0" i="1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800" b="0" i="1" strike="noStrike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trike="noStrike" spc="-1" smtClean="0">
                                <a:solidFill>
                                  <a:srgbClr val="46556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2800" b="0" i="1" strike="noStrike" spc="-1" smtClean="0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pc="-1">
                            <a:solidFill>
                              <a:srgbClr val="4655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</m:oMath>
                </a14:m>
                <a:r>
                  <a:rPr lang="en-US" sz="2800" b="0" strike="noStrike" spc="-1" dirty="0" smtClean="0">
                    <a:solidFill>
                      <a:srgbClr val="000000"/>
                    </a:solidFill>
                    <a:latin typeface="Arial"/>
                  </a:rPr>
                  <a:t>, </a:t>
                </a:r>
              </a:p>
              <a:p>
                <a:pPr indent="0">
                  <a:spcBef>
                    <a:spcPts val="1400"/>
                  </a:spcBef>
                  <a:buNone/>
                </a:pPr>
                <a:r>
                  <a:rPr lang="ru-RU" spc="-1" dirty="0" smtClean="0">
                    <a:solidFill>
                      <a:srgbClr val="000000"/>
                    </a:solidFill>
                    <a:latin typeface="Arial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  </m:t>
                    </m:r>
                    <m:sSub>
                      <m:sSubPr>
                        <m:ctrlP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pc="-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2.0023192 −</m:t>
                    </m:r>
                    <m:r>
                      <a:rPr lang="ru-RU" b="0" i="0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орбитальное и спиновое гиромагнитные соотношения.</m:t>
                    </m:r>
                  </m:oMath>
                </a14:m>
                <a:endParaRPr lang="ru-RU" sz="2800" b="0" strike="noStrike" spc="-1" dirty="0" smtClean="0">
                  <a:solidFill>
                    <a:srgbClr val="000000"/>
                  </a:solidFill>
                  <a:latin typeface="Arial"/>
                </a:endParaRPr>
              </a:p>
              <a:p>
                <a:pPr indent="0">
                  <a:spcBef>
                    <a:spcPts val="1400"/>
                  </a:spcBef>
                  <a:buNone/>
                </a:pPr>
                <a:r>
                  <a:rPr lang="ru-RU" dirty="0" smtClean="0"/>
                  <a:t>Нормальный </a:t>
                </a:r>
                <a:r>
                  <a:rPr lang="ru-RU" dirty="0"/>
                  <a:t>эффект Зеемана наблюдается</a:t>
                </a:r>
                <a:endParaRPr lang="en-US" sz="2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indent="0">
                  <a:lnSpc>
                    <a:spcPct val="90000"/>
                  </a:lnSpc>
                  <a:spcBef>
                    <a:spcPts val="1400"/>
                  </a:spcBef>
                  <a:buNone/>
                  <a:tabLst>
                    <a:tab pos="0" algn="l"/>
                  </a:tabLst>
                </a:pPr>
                <a:endParaRPr lang="en-US" sz="2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28" name="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1593360" y="1600200"/>
                <a:ext cx="9781560" cy="4570920"/>
              </a:xfrm>
              <a:prstGeom prst="rect">
                <a:avLst/>
              </a:prstGeom>
              <a:blipFill>
                <a:blip r:embed="rId2"/>
                <a:stretch>
                  <a:fillRect t="-2403" r="-2804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 idx="4294967295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 dirty="0" smtClean="0">
                <a:solidFill>
                  <a:srgbClr val="344049"/>
                </a:solidFill>
                <a:latin typeface="Euphemia"/>
              </a:rPr>
              <a:t>Нормальный эффект </a:t>
            </a:r>
            <a:r>
              <a:rPr lang="ru-RU" sz="3600" b="0" strike="noStrike" spc="-1" dirty="0">
                <a:solidFill>
                  <a:srgbClr val="344049"/>
                </a:solidFill>
                <a:latin typeface="Euphemia"/>
              </a:rPr>
              <a:t>Зеемана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idx="4294967295"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spcBef>
                <a:spcPts val="1400"/>
              </a:spcBef>
              <a:buNone/>
            </a:pPr>
            <a:r>
              <a:rPr lang="ru-RU" dirty="0" smtClean="0"/>
              <a:t>Нормальный </a:t>
            </a:r>
            <a:r>
              <a:rPr lang="ru-RU" dirty="0"/>
              <a:t>эффект Зеемана </a:t>
            </a:r>
            <a:r>
              <a:rPr lang="ru-RU" dirty="0" smtClean="0"/>
              <a:t>наблюдается:</a:t>
            </a:r>
          </a:p>
          <a:p>
            <a:pPr marL="685800" indent="-457200">
              <a:spcBef>
                <a:spcPts val="1400"/>
              </a:spcBef>
            </a:pPr>
            <a:r>
              <a:rPr lang="ru-RU" dirty="0"/>
              <a:t>при переходах между </a:t>
            </a:r>
            <a:r>
              <a:rPr lang="ru-RU" dirty="0" err="1"/>
              <a:t>синглетными</a:t>
            </a:r>
            <a:r>
              <a:rPr lang="ru-RU" dirty="0"/>
              <a:t> термами </a:t>
            </a:r>
            <a:r>
              <a:rPr lang="en-US" dirty="0" smtClean="0"/>
              <a:t>S=0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en-US" dirty="0" smtClean="0"/>
              <a:t>J=L;</a:t>
            </a:r>
          </a:p>
          <a:p>
            <a:pPr marL="685800" indent="-457200">
              <a:spcBef>
                <a:spcPts val="1400"/>
              </a:spcBef>
            </a:pPr>
            <a:r>
              <a:rPr lang="ru-RU" spc="-1" dirty="0" smtClean="0">
                <a:solidFill>
                  <a:srgbClr val="000000"/>
                </a:solidFill>
                <a:latin typeface="Arial"/>
              </a:rPr>
              <a:t>при переходах между уровнями</a:t>
            </a:r>
            <a:r>
              <a:rPr lang="en-US" spc="-1" dirty="0" smtClean="0">
                <a:solidFill>
                  <a:srgbClr val="000000"/>
                </a:solidFill>
                <a:latin typeface="Arial"/>
              </a:rPr>
              <a:t> L=0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pc="-1" dirty="0" smtClean="0">
                <a:solidFill>
                  <a:srgbClr val="000000"/>
                </a:solidFill>
                <a:latin typeface="Arial"/>
              </a:rPr>
              <a:t>J=S;</a:t>
            </a:r>
          </a:p>
          <a:p>
            <a:pPr marL="685800" indent="-457200">
              <a:spcBef>
                <a:spcPts val="1400"/>
              </a:spcBef>
            </a:pPr>
            <a:r>
              <a:rPr lang="ru-RU" spc="-1" dirty="0" smtClean="0">
                <a:solidFill>
                  <a:srgbClr val="000000"/>
                </a:solidFill>
                <a:latin typeface="Arial"/>
              </a:rPr>
              <a:t>при переходах между уровнями </a:t>
            </a:r>
            <a:r>
              <a:rPr lang="en-US" spc="-1" dirty="0" smtClean="0">
                <a:solidFill>
                  <a:srgbClr val="000000"/>
                </a:solidFill>
                <a:latin typeface="Arial"/>
              </a:rPr>
              <a:t>J=1 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и </a:t>
            </a:r>
            <a:r>
              <a:rPr lang="en-US" spc="-1" dirty="0" smtClean="0">
                <a:solidFill>
                  <a:srgbClr val="000000"/>
                </a:solidFill>
                <a:latin typeface="Arial"/>
              </a:rPr>
              <a:t>J=0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, поскольку</a:t>
            </a:r>
            <a:r>
              <a:rPr lang="en-US" spc="-1" dirty="0">
                <a:solidFill>
                  <a:srgbClr val="000000"/>
                </a:solidFill>
              </a:rPr>
              <a:t> </a:t>
            </a:r>
            <a:r>
              <a:rPr lang="en-US" spc="-1" dirty="0" smtClean="0">
                <a:solidFill>
                  <a:srgbClr val="000000"/>
                </a:solidFill>
              </a:rPr>
              <a:t>J=0</a:t>
            </a:r>
            <a:r>
              <a:rPr lang="ru-RU" spc="-1" dirty="0" smtClean="0">
                <a:solidFill>
                  <a:srgbClr val="000000"/>
                </a:solidFill>
              </a:rPr>
              <a:t> не расщепляется, а </a:t>
            </a:r>
            <a:r>
              <a:rPr lang="en-US" spc="-1" dirty="0" smtClean="0">
                <a:solidFill>
                  <a:srgbClr val="000000"/>
                </a:solidFill>
              </a:rPr>
              <a:t>J=1</a:t>
            </a:r>
            <a:r>
              <a:rPr lang="ru-RU" spc="-1" dirty="0" smtClean="0">
                <a:solidFill>
                  <a:srgbClr val="000000"/>
                </a:solidFill>
              </a:rPr>
              <a:t> расщепляется на три подуровня</a:t>
            </a:r>
            <a:r>
              <a:rPr lang="en-US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89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числом «пи» (широкоэкранный формат)</Template>
  <TotalTime>181</TotalTime>
  <Words>1951</Words>
  <Application>Microsoft Office PowerPoint</Application>
  <PresentationFormat>Произвольный</PresentationFormat>
  <Paragraphs>153</Paragraphs>
  <Slides>46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80" baseType="lpstr">
      <vt:lpstr>AR PL Mingti2L Big5</vt:lpstr>
      <vt:lpstr>Arial</vt:lpstr>
      <vt:lpstr>Cambria Math</vt:lpstr>
      <vt:lpstr>DejaVu Sans</vt:lpstr>
      <vt:lpstr>Euphemia</vt:lpstr>
      <vt:lpstr>Noto Sans CJK SC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Equation.3</vt:lpstr>
      <vt:lpstr>Методы измерения физических величин</vt:lpstr>
      <vt:lpstr>Программа курса.</vt:lpstr>
      <vt:lpstr>Программа курса.</vt:lpstr>
      <vt:lpstr>Эффект Зеемана</vt:lpstr>
      <vt:lpstr>Эффект Зеемана</vt:lpstr>
      <vt:lpstr>Презентация PowerPoint</vt:lpstr>
      <vt:lpstr>Эффект Зеемана</vt:lpstr>
      <vt:lpstr>Эффект Зеемана</vt:lpstr>
      <vt:lpstr>Нормальный эффект Зеемана</vt:lpstr>
      <vt:lpstr>Нормальный эффект Зеемана</vt:lpstr>
      <vt:lpstr>Эффект Зеемана</vt:lpstr>
      <vt:lpstr>Расщепление спектральных линий</vt:lpstr>
      <vt:lpstr>Аномальный эффект Зеемана</vt:lpstr>
      <vt:lpstr>Аномальный эффект Зеемана</vt:lpstr>
      <vt:lpstr>Эффект Пашена-Бака</vt:lpstr>
      <vt:lpstr>Эффект Пашена-Бака</vt:lpstr>
      <vt:lpstr>Радиоспектроскопия</vt:lpstr>
      <vt:lpstr>Электронный парамагнитный резонанс</vt:lpstr>
      <vt:lpstr>Электронный парамагнитный резонанс</vt:lpstr>
      <vt:lpstr>Электронный парамагнитный резонанс </vt:lpstr>
      <vt:lpstr>Электронный парамагнитный резонанс  </vt:lpstr>
      <vt:lpstr>Спектрометр ЭПР</vt:lpstr>
      <vt:lpstr>Спектрометр ЭПР</vt:lpstr>
      <vt:lpstr>Метод спиновых зондов</vt:lpstr>
      <vt:lpstr>Спектр ЭПР</vt:lpstr>
      <vt:lpstr>Метод спиновых ловушек</vt:lpstr>
      <vt:lpstr>Метод спиновых ловушек</vt:lpstr>
      <vt:lpstr>Применение ЭПР</vt:lpstr>
      <vt:lpstr>Ядерный магнитный резонанс</vt:lpstr>
      <vt:lpstr>Ядерный магнитный резонанс</vt:lpstr>
      <vt:lpstr>«Замораживание» орбитального момента</vt:lpstr>
      <vt:lpstr>Ядерный магнитный резонанс</vt:lpstr>
      <vt:lpstr>Магнитные моменты ядер</vt:lpstr>
      <vt:lpstr>Спектр ЯМР</vt:lpstr>
      <vt:lpstr>Химический сдвиг</vt:lpstr>
      <vt:lpstr>Презентация PowerPoint</vt:lpstr>
      <vt:lpstr>Презентация PowerPoint</vt:lpstr>
      <vt:lpstr>ЯМР (МРТ) томография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Аппарат МРТ 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измерения физических величин</dc:title>
  <dc:subject/>
  <dc:creator/>
  <dc:description/>
  <cp:lastModifiedBy>BINP User</cp:lastModifiedBy>
  <cp:revision>28</cp:revision>
  <dcterms:created xsi:type="dcterms:W3CDTF">2017-02-06T16:32:23Z</dcterms:created>
  <dcterms:modified xsi:type="dcterms:W3CDTF">2025-03-25T07:44:27Z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42</vt:i4>
  </property>
  <property fmtid="{D5CDD505-2E9C-101B-9397-08002B2CF9AE}" pid="4" name="_TemplateID">
    <vt:lpwstr>TC027879479991</vt:lpwstr>
  </property>
</Properties>
</file>